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3"/>
  </p:notesMasterIdLst>
  <p:sldIdLst>
    <p:sldId id="257" r:id="rId2"/>
    <p:sldId id="270" r:id="rId3"/>
    <p:sldId id="265" r:id="rId4"/>
    <p:sldId id="266" r:id="rId5"/>
    <p:sldId id="258" r:id="rId6"/>
    <p:sldId id="332" r:id="rId7"/>
    <p:sldId id="269" r:id="rId8"/>
    <p:sldId id="334" r:id="rId9"/>
    <p:sldId id="329" r:id="rId10"/>
    <p:sldId id="273" r:id="rId11"/>
    <p:sldId id="274" r:id="rId12"/>
    <p:sldId id="299" r:id="rId13"/>
    <p:sldId id="300" r:id="rId14"/>
    <p:sldId id="301" r:id="rId15"/>
    <p:sldId id="302" r:id="rId16"/>
    <p:sldId id="303" r:id="rId17"/>
    <p:sldId id="306" r:id="rId18"/>
    <p:sldId id="277" r:id="rId19"/>
    <p:sldId id="297" r:id="rId20"/>
    <p:sldId id="298" r:id="rId21"/>
    <p:sldId id="304" r:id="rId22"/>
    <p:sldId id="305" r:id="rId23"/>
    <p:sldId id="307" r:id="rId24"/>
    <p:sldId id="288" r:id="rId25"/>
    <p:sldId id="310" r:id="rId26"/>
    <p:sldId id="314" r:id="rId27"/>
    <p:sldId id="279" r:id="rId28"/>
    <p:sldId id="309" r:id="rId29"/>
    <p:sldId id="280" r:id="rId30"/>
    <p:sldId id="312" r:id="rId31"/>
    <p:sldId id="313" r:id="rId32"/>
    <p:sldId id="326" r:id="rId33"/>
    <p:sldId id="335" r:id="rId34"/>
    <p:sldId id="336" r:id="rId35"/>
    <p:sldId id="316" r:id="rId36"/>
    <p:sldId id="315" r:id="rId37"/>
    <p:sldId id="289" r:id="rId38"/>
    <p:sldId id="327" r:id="rId39"/>
    <p:sldId id="291" r:id="rId40"/>
    <p:sldId id="292" r:id="rId41"/>
    <p:sldId id="320" r:id="rId42"/>
  </p:sldIdLst>
  <p:sldSz cx="12192000" cy="6858000"/>
  <p:notesSz cx="6858000" cy="9144000"/>
  <p:embeddedFontLst>
    <p:embeddedFont>
      <p:font typeface="Cambria Math" panose="02040503050406030204" pitchFamily="18" charset="0"/>
      <p:regular r:id="rId44"/>
    </p:embeddedFont>
    <p:embeddedFont>
      <p:font typeface="나눔고딕" panose="020D0604000000000000" pitchFamily="50" charset="-127"/>
      <p:regular r:id="rId45"/>
      <p:bold r:id="rId46"/>
    </p:embeddedFont>
    <p:embeddedFont>
      <p:font typeface="나눔고딕 ExtraBold" panose="020D0904000000000000" pitchFamily="50" charset="-127"/>
      <p:bold r:id="rId47"/>
    </p:embeddedFont>
    <p:embeddedFont>
      <p:font typeface="맑은 고딕" panose="020B0503020000020004" pitchFamily="50" charset="-127"/>
      <p:regular r:id="rId48"/>
      <p:bold r:id="rId49"/>
    </p:embeddedFont>
    <p:embeddedFont>
      <p:font typeface="배달의민족 도현" panose="020B0600000101010101" pitchFamily="50" charset="-127"/>
      <p:regular r:id="rId50"/>
    </p:embeddedFont>
    <p:embeddedFont>
      <p:font typeface="배달의민족 한나체 Air" panose="020B0600000101010101" pitchFamily="50" charset="-127"/>
      <p:regular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FFFF"/>
    <a:srgbClr val="90D6E0"/>
    <a:srgbClr val="FF7C80"/>
    <a:srgbClr val="E9EBEE"/>
    <a:srgbClr val="F7F7F7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3" autoAdjust="0"/>
    <p:restoredTop sz="95202" autoAdjust="0"/>
  </p:normalViewPr>
  <p:slideViewPr>
    <p:cSldViewPr snapToGrid="0">
      <p:cViewPr>
        <p:scale>
          <a:sx n="75" d="100"/>
          <a:sy n="75" d="100"/>
        </p:scale>
        <p:origin x="43" y="23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B94F7-DBF2-4588-8E75-1478E87D5FAA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90B48-FD33-4D72-9C39-E930D79408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879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202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751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7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상관관계 확인 한 결과 음의 상관관계를 띄었다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089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외부데이터를 사용하는 각각의 근거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492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외부데이터를 사용하는 각각의 근거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30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47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822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995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600" dirty="0"/>
              <a:t>우리가 모델링을 할 때 고민한 점</a:t>
            </a:r>
            <a:r>
              <a:rPr lang="en-US" altLang="ko-KR" sz="600" dirty="0"/>
              <a:t>… </a:t>
            </a:r>
            <a:r>
              <a:rPr lang="en-US" altLang="ko-KR" sz="600" dirty="0">
                <a:sym typeface="Wingdings" panose="05000000000000000000" pitchFamily="2" charset="2"/>
              </a:rPr>
              <a:t> </a:t>
            </a:r>
            <a:r>
              <a:rPr lang="ko-KR" altLang="en-US" sz="600" dirty="0">
                <a:sym typeface="Wingdings" panose="05000000000000000000" pitchFamily="2" charset="2"/>
              </a:rPr>
              <a:t>구분에 따라 공급량이 다르기 때문에 구분별로 모델링을 진행하고자 였고</a:t>
            </a:r>
            <a:r>
              <a:rPr lang="en-US" altLang="ko-KR" sz="600" dirty="0">
                <a:sym typeface="Wingdings" panose="05000000000000000000" pitchFamily="2" charset="2"/>
              </a:rPr>
              <a:t>.</a:t>
            </a:r>
            <a:br>
              <a:rPr lang="en-US" altLang="ko-KR" sz="600" dirty="0">
                <a:sym typeface="Wingdings" panose="05000000000000000000" pitchFamily="2" charset="2"/>
              </a:rPr>
            </a:br>
            <a:r>
              <a:rPr lang="en-US" altLang="ko-KR" sz="600" dirty="0" err="1">
                <a:sym typeface="Wingdings" panose="05000000000000000000" pitchFamily="2" charset="2"/>
              </a:rPr>
              <a:t>Cv</a:t>
            </a:r>
            <a:r>
              <a:rPr lang="en-US" altLang="ko-KR" sz="600" dirty="0">
                <a:sym typeface="Wingdings" panose="05000000000000000000" pitchFamily="2" charset="2"/>
              </a:rPr>
              <a:t> </a:t>
            </a:r>
            <a:r>
              <a:rPr lang="ko-KR" altLang="en-US" sz="600" dirty="0">
                <a:sym typeface="Wingdings" panose="05000000000000000000" pitchFamily="2" charset="2"/>
              </a:rPr>
              <a:t>을 통해 과적합을 방지하고자 하였다</a:t>
            </a:r>
            <a:r>
              <a:rPr lang="en-US" altLang="ko-KR" sz="600" dirty="0">
                <a:sym typeface="Wingdings" panose="05000000000000000000" pitchFamily="2" charset="2"/>
              </a:rPr>
              <a:t>. </a:t>
            </a:r>
            <a:r>
              <a:rPr lang="en-US" altLang="ko-KR" sz="600" dirty="0" err="1">
                <a:sym typeface="Wingdings" panose="05000000000000000000" pitchFamily="2" charset="2"/>
              </a:rPr>
              <a:t>Cv</a:t>
            </a:r>
            <a:r>
              <a:rPr lang="ko-KR" altLang="en-US" sz="600" dirty="0">
                <a:sym typeface="Wingdings" panose="05000000000000000000" pitchFamily="2" charset="2"/>
              </a:rPr>
              <a:t>는 연도별로 진행하였다</a:t>
            </a:r>
            <a:r>
              <a:rPr lang="en-US" altLang="ko-KR" sz="600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168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600" dirty="0"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517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사회적인 이슈가 있는데</a:t>
            </a:r>
            <a:r>
              <a:rPr lang="en-US" altLang="ko-KR" dirty="0"/>
              <a:t>, </a:t>
            </a:r>
            <a:r>
              <a:rPr lang="ko-KR" altLang="en-US" dirty="0"/>
              <a:t>에너지의 공급량 예측을 통한 수급문제의 리스크를 최소화 하고자 에너지의 공급량 예측 모델이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071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870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375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022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6846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50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708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8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다양한 데이터 분석을 하면서</a:t>
            </a:r>
            <a:r>
              <a:rPr lang="en-US" altLang="ko-KR" dirty="0"/>
              <a:t>, </a:t>
            </a:r>
            <a:r>
              <a:rPr lang="ko-KR" altLang="en-US" dirty="0"/>
              <a:t>많은 시행착오에 부딪혔지만 멘토님들의 피드백과 끊임없는 탐구를 통해 성장할 수 있는 프로젝트였던 것 같다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046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+ </a:t>
            </a:r>
            <a:r>
              <a:rPr lang="en-US" altLang="ko-KR" sz="1200" dirty="0" err="1"/>
              <a:t>sklearn</a:t>
            </a:r>
            <a:r>
              <a:rPr lang="ko-KR" altLang="en-US" sz="1200" dirty="0"/>
              <a:t> 등등 여러 </a:t>
            </a:r>
            <a:r>
              <a:rPr lang="en-US" altLang="ko-KR" sz="1200" dirty="0"/>
              <a:t>document </a:t>
            </a:r>
            <a:r>
              <a:rPr lang="ko-KR" altLang="en-US" sz="1200" dirty="0"/>
              <a:t>추가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535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사회적인 이슈가 있는데</a:t>
            </a:r>
            <a:r>
              <a:rPr lang="en-US" altLang="ko-KR" dirty="0"/>
              <a:t>, </a:t>
            </a:r>
            <a:r>
              <a:rPr lang="ko-KR" altLang="en-US" dirty="0"/>
              <a:t>에너지의 공급량 예측을 통한 수급문제의 리스크를 최소화 하고자 에너지의 공급량 예측 모델이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603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에너지전환 시대를 맞아 천연가스 역할의 중요성이 점차 대두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국내적으로는 정부의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탈원전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및 석탄발전 감축 정책이 추진됨에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따라 중장기적으로 천연가스의 역할이 강조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64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에너지전환 시대를 맞아 천연가스 역할의 중요성이 점차 대두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국내적으로는 정부의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탈원전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및 석탄발전 감축 정책이 추진됨에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따라 중장기적으로 천연가스의 역할이 강조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814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공급 예측이 중요해 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전략지표 중 하나이고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산업 전 가치 사슬에 영향을 주니까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근데 우리는 그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중엣도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천연가스에 대해서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할꺼야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천연가스는 이러한 역할을 하거든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그래서 우리는 천연가스 공급량 예측을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할꺼야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427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41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28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0B48-FD33-4D72-9C39-E930D79408B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67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6FA43-AC63-4ED1-9248-5960BB509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AB7620-D252-4422-B88B-50BF2865C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6BAC2-D122-41DD-8EC4-59E75B9F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291B7D-3B85-40EE-8904-D4DBD600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7DCA2-2042-414B-9FBD-9BCB03B3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934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CE824-6C04-469D-A873-B7887C4E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9E66A4-256C-4BA2-9936-8CBD579D2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084DF-BC0E-4246-B90C-147D59689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68ACB-063D-416F-AE49-2A9533F0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0674E-4EA7-4C65-A93C-F940E1AE5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96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3221AE-CFBA-4481-B64C-3373B4624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DF4542-D286-41CD-BBDB-C286B5FA2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3E84EE-A4F7-4E5E-BFEF-6D9B0219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FADCC7-2ADF-411D-B9B5-EEFA5B265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1B2F0-F576-4C52-B732-C3A3BA07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01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8AB6A-8899-4B16-9C8F-64E8A62C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A04AB-2B4E-4BCC-B608-1529E5C30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557499-CAC5-4898-B8AC-725D9A39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33102D-1E0A-4F84-9C62-82B74E42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4B49F-84E0-4EFE-A777-37E59782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028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2D864-978D-4D4E-B252-58BD778A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D99B1-CBDD-47DE-ABB4-2ECC9B5BF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DF6B00-F76D-4E92-8905-825499684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FDA6E-DB84-4247-A6FA-54519067D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9D11D-BC7E-42F5-B016-DCF3CC8E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365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F736E-CF85-410A-90F7-F27ED2AA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02D60-C5C5-48BC-A04D-674731ADA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967DC0-3F8F-42AA-A859-A8997415E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BBE8AD-53B1-47A4-BF74-AA1C6A5C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D167DD-71FF-4C11-9BDE-AF9FF8DE0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C99CAF-16E1-40E5-AC9C-E81EFBE68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133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E0BEB-4E39-4EFB-AF3E-4EABCD61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ED3BAF-6E69-4C8F-9423-D95482C47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9636A1-8FA2-429C-8F1D-E4F6642AC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032792-ABC4-4E95-8C5F-A776FCF79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D4EF34-49D5-4B7F-A404-AEEC789EE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F6ED10-1712-4A9E-BEA7-F304A756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823B05-1557-4B39-A3C3-57C40935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167069-F201-455B-A7E3-D4C8B93B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75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3D165-0EC1-44DD-9D5E-BAAD320E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F3206C-DF57-4689-9FB7-33731D28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4502DA-D604-442F-8CDF-F13666BF8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5B22D8-DA7F-4EF6-B2A5-34EBF650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530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8F7D3C-D8F0-403B-8E37-A69B0C7D6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B5CAEA-3187-44A8-9522-080338CE6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87FDF7-95C3-4F70-9934-1D1D28D2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693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27DAD-F77E-4416-835D-96101EB9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27E33-7599-4FB6-A454-5D0E29293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ED80CF-669E-4FCB-A79F-CCC226E5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BEA837-7730-46F7-83FD-9DCBB5DF0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C9D44F-CACD-4143-B8E0-3E56156EA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908E33-70AB-4DF3-BD3C-D729E4DD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48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DCF6F-118C-4630-B7FD-56E25687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B50EAD-1CBF-4271-907F-A5FD1CD62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C743E7-77D5-47C7-92D7-B9D4CF0A2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C76B92-B4D2-4891-8BC2-99515B464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603EED-F9BF-4FDC-B028-80E6C733B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522C5D-AA5F-45E4-9CA9-16E76B07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675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2F54CE-EAF5-403B-94A7-59A333C9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56ED0E-10BF-4B93-B8F3-9529C92ED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20255-B153-46BA-8E5A-FFC4D8F2C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790ED-CCE9-44AD-8C87-969A36F86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8EBD6-C313-483C-9A71-AF5A1F285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01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560.png"/><Relationship Id="rId3" Type="http://schemas.openxmlformats.org/officeDocument/2006/relationships/image" Target="../media/image500.png"/><Relationship Id="rId7" Type="http://schemas.openxmlformats.org/officeDocument/2006/relationships/image" Target="../media/image56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55.png"/><Relationship Id="rId15" Type="http://schemas.openxmlformats.org/officeDocument/2006/relationships/image" Target="../media/image580.png"/><Relationship Id="rId10" Type="http://schemas.openxmlformats.org/officeDocument/2006/relationships/image" Target="../media/image47.png"/><Relationship Id="rId4" Type="http://schemas.openxmlformats.org/officeDocument/2006/relationships/image" Target="../media/image2.png"/><Relationship Id="rId9" Type="http://schemas.openxmlformats.org/officeDocument/2006/relationships/image" Target="../media/image58.png"/><Relationship Id="rId14" Type="http://schemas.openxmlformats.org/officeDocument/2006/relationships/image" Target="../media/image5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www.gasnews.com/news/articleView.html?idxno=82668" TargetMode="External"/><Relationship Id="rId12" Type="http://schemas.openxmlformats.org/officeDocument/2006/relationships/hyperlink" Target="https://www.flaticon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2news.com/news/articleView.html?idxno=216926" TargetMode="External"/><Relationship Id="rId11" Type="http://schemas.openxmlformats.org/officeDocument/2006/relationships/hyperlink" Target="https://www.statsmodels.org/stable/index.html" TargetMode="External"/><Relationship Id="rId5" Type="http://schemas.openxmlformats.org/officeDocument/2006/relationships/hyperlink" Target="http://amenews.kr/news/view.php?idx=45488" TargetMode="External"/><Relationship Id="rId10" Type="http://schemas.openxmlformats.org/officeDocument/2006/relationships/hyperlink" Target="https://facebook.github.io/prophet/" TargetMode="External"/><Relationship Id="rId4" Type="http://schemas.openxmlformats.org/officeDocument/2006/relationships/hyperlink" Target="http://www.kharn.kr/news/article.html?no=2652" TargetMode="External"/><Relationship Id="rId9" Type="http://schemas.openxmlformats.org/officeDocument/2006/relationships/hyperlink" Target="https://www.tensorflow.org/?hl=ko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itimes.com/news/articleView.html?idxno=141385" TargetMode="External"/><Relationship Id="rId5" Type="http://schemas.openxmlformats.org/officeDocument/2006/relationships/hyperlink" Target="http://www.todayenergy.kr/news/articleView.html?idxno=89291" TargetMode="External"/><Relationship Id="rId4" Type="http://schemas.openxmlformats.org/officeDocument/2006/relationships/hyperlink" Target="https://view.asiae.co.kr/article/2021110810213791421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itimes.com/news/articleView.html?idxno=141385" TargetMode="External"/><Relationship Id="rId5" Type="http://schemas.openxmlformats.org/officeDocument/2006/relationships/hyperlink" Target="http://www.todayenergy.kr/news/articleView.html?idxno=89291" TargetMode="External"/><Relationship Id="rId4" Type="http://schemas.openxmlformats.org/officeDocument/2006/relationships/hyperlink" Target="https://view.asiae.co.kr/article/202111081021379142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90B3F3A-FD28-4AE6-BB72-F255702C4466}"/>
              </a:ext>
            </a:extLst>
          </p:cNvPr>
          <p:cNvGrpSpPr/>
          <p:nvPr/>
        </p:nvGrpSpPr>
        <p:grpSpPr>
          <a:xfrm>
            <a:off x="2774878" y="2413368"/>
            <a:ext cx="6928179" cy="1899432"/>
            <a:chOff x="2296705" y="1861037"/>
            <a:chExt cx="6928179" cy="189943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5EBF0E3-A03F-41EA-9004-D7EC2FFF8A81}"/>
                </a:ext>
              </a:extLst>
            </p:cNvPr>
            <p:cNvSpPr/>
            <p:nvPr/>
          </p:nvSpPr>
          <p:spPr>
            <a:xfrm>
              <a:off x="4247256" y="3326079"/>
              <a:ext cx="4912848" cy="4343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sx="98000" sy="98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ko-KR" altLang="en-US" sz="900" kern="0" dirty="0" err="1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가스레인저</a:t>
              </a:r>
              <a:r>
                <a:rPr lang="ko-KR" altLang="en-US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X </a:t>
              </a:r>
              <a:r>
                <a:rPr lang="ko-KR" altLang="en-US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sz="900" kern="0" dirty="0" err="1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메디치교육센터</a:t>
              </a:r>
              <a:endParaRPr lang="en-US" altLang="ko-KR" sz="40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9B8BBC0-DC5E-465A-8136-0A53CD305383}"/>
                </a:ext>
              </a:extLst>
            </p:cNvPr>
            <p:cNvSpPr/>
            <p:nvPr/>
          </p:nvSpPr>
          <p:spPr>
            <a:xfrm>
              <a:off x="8513849" y="3371792"/>
              <a:ext cx="585789" cy="342964"/>
            </a:xfrm>
            <a:prstGeom prst="roundRect">
              <a:avLst>
                <a:gd name="adj" fmla="val 50000"/>
              </a:avLst>
            </a:prstGeom>
            <a:solidFill>
              <a:srgbClr val="FF7C8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CABE05E-3A05-42A8-8012-A5E7102E0832}"/>
                </a:ext>
              </a:extLst>
            </p:cNvPr>
            <p:cNvGrpSpPr/>
            <p:nvPr/>
          </p:nvGrpSpPr>
          <p:grpSpPr>
            <a:xfrm>
              <a:off x="8711558" y="3427154"/>
              <a:ext cx="190370" cy="232240"/>
              <a:chOff x="8723408" y="848204"/>
              <a:chExt cx="234693" cy="286312"/>
            </a:xfrm>
          </p:grpSpPr>
          <p:sp>
            <p:nvSpPr>
              <p:cNvPr id="9" name="원형: 비어 있음 8">
                <a:extLst>
                  <a:ext uri="{FF2B5EF4-FFF2-40B4-BE49-F238E27FC236}">
                    <a16:creationId xmlns:a16="http://schemas.microsoft.com/office/drawing/2014/main" id="{8C8BF62A-12EE-42FF-BC50-C6000B60B297}"/>
                  </a:ext>
                </a:extLst>
              </p:cNvPr>
              <p:cNvSpPr/>
              <p:nvPr/>
            </p:nvSpPr>
            <p:spPr>
              <a:xfrm>
                <a:off x="8723408" y="848204"/>
                <a:ext cx="209550" cy="209550"/>
              </a:xfrm>
              <a:prstGeom prst="donut">
                <a:avLst>
                  <a:gd name="adj" fmla="val 1476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99715057-3C08-49A6-9144-B181BB3E9FFA}"/>
                  </a:ext>
                </a:extLst>
              </p:cNvPr>
              <p:cNvSpPr/>
              <p:nvPr/>
            </p:nvSpPr>
            <p:spPr>
              <a:xfrm rot="18900000">
                <a:off x="8922101" y="990516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B115DE-0AA8-4F26-A4C6-5135BD86A79C}"/>
                </a:ext>
              </a:extLst>
            </p:cNvPr>
            <p:cNvSpPr txBox="1"/>
            <p:nvPr/>
          </p:nvSpPr>
          <p:spPr>
            <a:xfrm>
              <a:off x="4014648" y="1861037"/>
              <a:ext cx="5210236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ko-KR" altLang="en-US" sz="4500" kern="0" dirty="0">
                  <a:ln w="3175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가스 공급량</a:t>
              </a:r>
              <a:endParaRPr lang="en-US" altLang="ko-KR" sz="45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 latinLnBrk="0">
                <a:defRPr/>
              </a:pPr>
              <a:r>
                <a:rPr lang="ko-KR" altLang="en-US" sz="4500" kern="0" dirty="0">
                  <a:ln w="3175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예측 모델 개발</a:t>
              </a:r>
              <a:endParaRPr lang="en-US" altLang="ko-KR" sz="45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2430648" y="3714036"/>
              <a:ext cx="1584000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F3EE6E7-F1B4-4626-AE45-5BDDDDB1E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6705" y="1861037"/>
              <a:ext cx="1873976" cy="17370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8298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0" y="198044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DB597-966A-4DA6-9DB5-5A087ABA7404}"/>
              </a:ext>
            </a:extLst>
          </p:cNvPr>
          <p:cNvSpPr txBox="1"/>
          <p:nvPr/>
        </p:nvSpPr>
        <p:spPr>
          <a:xfrm>
            <a:off x="1087617" y="517313"/>
            <a:ext cx="4444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CONTENTS</a:t>
            </a:r>
            <a:endParaRPr lang="en-US" altLang="ko-KR" sz="20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4584CF-0D7D-46DC-B35F-C503F6D320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3" y="428125"/>
            <a:ext cx="522068" cy="47274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3DA53D7-A326-4A58-852D-08A6A2EC35DC}"/>
              </a:ext>
            </a:extLst>
          </p:cNvPr>
          <p:cNvGrpSpPr/>
          <p:nvPr/>
        </p:nvGrpSpPr>
        <p:grpSpPr>
          <a:xfrm>
            <a:off x="5388489" y="2915352"/>
            <a:ext cx="2942859" cy="1295728"/>
            <a:chOff x="4064445" y="2218958"/>
            <a:chExt cx="2942859" cy="129572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5123BC-1C50-4102-A3CE-D11ADC539BC3}"/>
                </a:ext>
              </a:extLst>
            </p:cNvPr>
            <p:cNvSpPr txBox="1"/>
            <p:nvPr/>
          </p:nvSpPr>
          <p:spPr>
            <a:xfrm>
              <a:off x="4177985" y="2218958"/>
              <a:ext cx="146848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sz="6000" kern="0" dirty="0">
                  <a:ln w="3175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0976B2-B53F-46AC-B0C5-ACFAFB2BFB88}"/>
                </a:ext>
              </a:extLst>
            </p:cNvPr>
            <p:cNvSpPr txBox="1"/>
            <p:nvPr/>
          </p:nvSpPr>
          <p:spPr>
            <a:xfrm>
              <a:off x="4064445" y="3114576"/>
              <a:ext cx="294285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sz="2000" kern="0" dirty="0">
                  <a:ln w="3175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데이터 분석</a:t>
              </a:r>
              <a:endParaRPr lang="en-US" altLang="ko-KR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2950DCA-9536-4D73-A813-10690D078137}"/>
              </a:ext>
            </a:extLst>
          </p:cNvPr>
          <p:cNvCxnSpPr>
            <a:cxnSpLocks/>
          </p:cNvCxnSpPr>
          <p:nvPr/>
        </p:nvCxnSpPr>
        <p:spPr>
          <a:xfrm>
            <a:off x="2908485" y="692766"/>
            <a:ext cx="8378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592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6AD40EC-E651-401F-8B86-B805ACCE4B87}"/>
              </a:ext>
            </a:extLst>
          </p:cNvPr>
          <p:cNvSpPr/>
          <p:nvPr/>
        </p:nvSpPr>
        <p:spPr>
          <a:xfrm>
            <a:off x="359512" y="1072354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02-1 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설명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6A2A4E-BC85-4EFB-9FB1-30F38AF4176E}"/>
              </a:ext>
            </a:extLst>
          </p:cNvPr>
          <p:cNvGrpSpPr/>
          <p:nvPr/>
        </p:nvGrpSpPr>
        <p:grpSpPr>
          <a:xfrm>
            <a:off x="7165124" y="421621"/>
            <a:ext cx="4678532" cy="434390"/>
            <a:chOff x="7154115" y="558471"/>
            <a:chExt cx="4678532" cy="43439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BB99044-034B-4D38-B0F8-B5BF59B80DA4}"/>
                </a:ext>
              </a:extLst>
            </p:cNvPr>
            <p:cNvSpPr/>
            <p:nvPr/>
          </p:nvSpPr>
          <p:spPr>
            <a:xfrm>
              <a:off x="7154115" y="558471"/>
              <a:ext cx="4678532" cy="4343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sx="98000" sy="98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ko-KR" altLang="en-US" sz="900" kern="0" dirty="0" err="1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가스레인저</a:t>
              </a:r>
              <a:r>
                <a:rPr lang="ko-KR" altLang="en-US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X </a:t>
              </a:r>
              <a:r>
                <a:rPr lang="ko-KR" altLang="en-US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sz="900" kern="0" dirty="0" err="1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메디치교육센터</a:t>
              </a:r>
              <a:endPara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EC47318-9293-44D6-9177-6E22BAAC1AE3}"/>
                </a:ext>
              </a:extLst>
            </p:cNvPr>
            <p:cNvSpPr/>
            <p:nvPr/>
          </p:nvSpPr>
          <p:spPr>
            <a:xfrm>
              <a:off x="11176867" y="604184"/>
              <a:ext cx="585789" cy="342964"/>
            </a:xfrm>
            <a:prstGeom prst="roundRect">
              <a:avLst>
                <a:gd name="adj" fmla="val 50000"/>
              </a:avLst>
            </a:prstGeom>
            <a:solidFill>
              <a:srgbClr val="FF7C8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A920E74-949A-427B-8690-6C6F9602EA55}"/>
                </a:ext>
              </a:extLst>
            </p:cNvPr>
            <p:cNvGrpSpPr/>
            <p:nvPr/>
          </p:nvGrpSpPr>
          <p:grpSpPr>
            <a:xfrm>
              <a:off x="11374563" y="659546"/>
              <a:ext cx="190363" cy="232240"/>
              <a:chOff x="8723416" y="848204"/>
              <a:chExt cx="234685" cy="286312"/>
            </a:xfrm>
          </p:grpSpPr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6BFF020B-78AC-43E9-B248-659DA87A73EA}"/>
                  </a:ext>
                </a:extLst>
              </p:cNvPr>
              <p:cNvSpPr/>
              <p:nvPr/>
            </p:nvSpPr>
            <p:spPr>
              <a:xfrm>
                <a:off x="8723416" y="848204"/>
                <a:ext cx="209550" cy="209550"/>
              </a:xfrm>
              <a:prstGeom prst="donut">
                <a:avLst>
                  <a:gd name="adj" fmla="val 1476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0BE884B5-589C-4A9F-9F2B-54F034BF0C48}"/>
                  </a:ext>
                </a:extLst>
              </p:cNvPr>
              <p:cNvSpPr/>
              <p:nvPr/>
            </p:nvSpPr>
            <p:spPr>
              <a:xfrm rot="18900000">
                <a:off x="8922101" y="990516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C4B479-49DA-4F6F-A683-6918827E07D7}"/>
              </a:ext>
            </a:extLst>
          </p:cNvPr>
          <p:cNvSpPr txBox="1"/>
          <p:nvPr/>
        </p:nvSpPr>
        <p:spPr>
          <a:xfrm>
            <a:off x="579044" y="1256103"/>
            <a:ext cx="3647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원본데이터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51C28E-F64E-4CA5-9E8F-3543705EE72E}"/>
                  </a:ext>
                </a:extLst>
              </p:cNvPr>
              <p:cNvSpPr txBox="1"/>
              <p:nvPr/>
            </p:nvSpPr>
            <p:spPr>
              <a:xfrm>
                <a:off x="5705187" y="3637574"/>
                <a:ext cx="948737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연월일 </a:t>
                </a:r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: 2013 ~ 2018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년도의 데이터</a:t>
                </a:r>
                <a:endPara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시간 </a:t>
                </a:r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: 1 ~ 24</a:t>
                </a:r>
              </a:p>
              <a:p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구분 </a:t>
                </a:r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: A, B, C, D, E, G, H (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총 </a:t>
                </a:r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7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개</a:t>
                </a:r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)</a:t>
                </a:r>
              </a:p>
              <a:p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공급량 </a:t>
                </a:r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: 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원자료의 계량단위는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𝑡𝑜𝑛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혹은 </a:t>
                </a:r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MJ(</a:t>
                </a:r>
                <a:r>
                  <a: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열량단위</a:t>
                </a:r>
                <a:r>
                  <a:rPr lang="en-US" altLang="ko-KR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)</a:t>
                </a:r>
                <a:endPara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51C28E-F64E-4CA5-9E8F-3543705EE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187" y="3637574"/>
                <a:ext cx="9487373" cy="1200329"/>
              </a:xfrm>
              <a:prstGeom prst="rect">
                <a:avLst/>
              </a:prstGeom>
              <a:blipFill>
                <a:blip r:embed="rId4"/>
                <a:stretch>
                  <a:fillRect l="-578" t="-2538" b="-76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E4B74ACB-98DE-409B-A84A-BDA0A87F11B5}"/>
              </a:ext>
            </a:extLst>
          </p:cNvPr>
          <p:cNvGrpSpPr/>
          <p:nvPr/>
        </p:nvGrpSpPr>
        <p:grpSpPr>
          <a:xfrm>
            <a:off x="1035721" y="1877262"/>
            <a:ext cx="3969327" cy="4160915"/>
            <a:chOff x="1804850" y="2261088"/>
            <a:chExt cx="3611882" cy="3786217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13071B0-108D-4F8F-A7A3-28C3D4A52347}"/>
                </a:ext>
              </a:extLst>
            </p:cNvPr>
            <p:cNvGrpSpPr/>
            <p:nvPr/>
          </p:nvGrpSpPr>
          <p:grpSpPr>
            <a:xfrm>
              <a:off x="1804850" y="2261088"/>
              <a:ext cx="3611882" cy="3786217"/>
              <a:chOff x="3564664" y="1724320"/>
              <a:chExt cx="3396179" cy="3560103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6175DEBE-5A3E-473C-AC73-4025C8108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94560" y="1724320"/>
                <a:ext cx="2966283" cy="1858182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084E2162-A255-4C5C-90C6-0CC4DAD03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4664" y="3524266"/>
                <a:ext cx="3299664" cy="30755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388ADC4-C6D4-4281-B60A-BEC8A9712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15257" y="3817255"/>
                <a:ext cx="3299665" cy="1467168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1AF2063-0067-4237-9C4E-4451B28A6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5463" y="2500909"/>
              <a:ext cx="679778" cy="1653287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CE8B27C-49E4-4DCC-AD92-D26CB9E5251B}"/>
                </a:ext>
              </a:extLst>
            </p:cNvPr>
            <p:cNvSpPr/>
            <p:nvPr/>
          </p:nvSpPr>
          <p:spPr>
            <a:xfrm>
              <a:off x="1944624" y="2617274"/>
              <a:ext cx="580443" cy="16859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9254067-3303-4D18-8B1F-C76BEBAE4D9F}"/>
                </a:ext>
              </a:extLst>
            </p:cNvPr>
            <p:cNvSpPr/>
            <p:nvPr/>
          </p:nvSpPr>
          <p:spPr>
            <a:xfrm>
              <a:off x="1925130" y="3277084"/>
              <a:ext cx="580443" cy="16859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11A432B-8AF1-4AB9-B839-5660176042B9}"/>
                </a:ext>
              </a:extLst>
            </p:cNvPr>
            <p:cNvSpPr/>
            <p:nvPr/>
          </p:nvSpPr>
          <p:spPr>
            <a:xfrm>
              <a:off x="1944624" y="3935258"/>
              <a:ext cx="580443" cy="16859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8E7A461-AC18-4D67-A429-5DD84CD36BFB}"/>
                </a:ext>
              </a:extLst>
            </p:cNvPr>
            <p:cNvSpPr/>
            <p:nvPr/>
          </p:nvSpPr>
          <p:spPr>
            <a:xfrm>
              <a:off x="1971828" y="2940439"/>
              <a:ext cx="580443" cy="1685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D50B792-3CD3-4F36-9272-A62BB27EE0D7}"/>
                </a:ext>
              </a:extLst>
            </p:cNvPr>
            <p:cNvSpPr/>
            <p:nvPr/>
          </p:nvSpPr>
          <p:spPr>
            <a:xfrm>
              <a:off x="1930327" y="3598613"/>
              <a:ext cx="580443" cy="1685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80AF02-6BBE-4810-8DA7-4BB097DCF3D5}"/>
                </a:ext>
              </a:extLst>
            </p:cNvPr>
            <p:cNvSpPr txBox="1"/>
            <p:nvPr/>
          </p:nvSpPr>
          <p:spPr>
            <a:xfrm>
              <a:off x="2262049" y="2582430"/>
              <a:ext cx="1026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</a:t>
              </a:r>
              <a:endPara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19A9D0-8A89-4E8D-BBEC-22810628E535}"/>
                </a:ext>
              </a:extLst>
            </p:cNvPr>
            <p:cNvSpPr txBox="1"/>
            <p:nvPr/>
          </p:nvSpPr>
          <p:spPr>
            <a:xfrm>
              <a:off x="2262049" y="2898647"/>
              <a:ext cx="1026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2E24B7-A4AD-4A7D-9ACB-CCF5D8683929}"/>
                </a:ext>
              </a:extLst>
            </p:cNvPr>
            <p:cNvSpPr txBox="1"/>
            <p:nvPr/>
          </p:nvSpPr>
          <p:spPr>
            <a:xfrm>
              <a:off x="2262049" y="3210244"/>
              <a:ext cx="1026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88E3F4A-FCAF-43C1-85EB-3C86205C3434}"/>
                </a:ext>
              </a:extLst>
            </p:cNvPr>
            <p:cNvSpPr txBox="1"/>
            <p:nvPr/>
          </p:nvSpPr>
          <p:spPr>
            <a:xfrm>
              <a:off x="2262049" y="3556821"/>
              <a:ext cx="1026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51954F-B574-4F28-8BC6-A702C9DB66F0}"/>
                </a:ext>
              </a:extLst>
            </p:cNvPr>
            <p:cNvSpPr txBox="1"/>
            <p:nvPr/>
          </p:nvSpPr>
          <p:spPr>
            <a:xfrm>
              <a:off x="2266914" y="3878537"/>
              <a:ext cx="1026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endParaRPr lang="ko-KR" altLang="en-US" sz="1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B7F95EB-07D7-4FB4-9817-555C924DB219}"/>
              </a:ext>
            </a:extLst>
          </p:cNvPr>
          <p:cNvSpPr txBox="1"/>
          <p:nvPr/>
        </p:nvSpPr>
        <p:spPr>
          <a:xfrm>
            <a:off x="1143459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2542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02-2 EDA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59512" y="1072354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B6AEB713-F494-4896-91A6-3D6C35879DB5}"/>
              </a:ext>
            </a:extLst>
          </p:cNvPr>
          <p:cNvGrpSpPr/>
          <p:nvPr/>
        </p:nvGrpSpPr>
        <p:grpSpPr>
          <a:xfrm>
            <a:off x="7165124" y="421621"/>
            <a:ext cx="4678532" cy="434390"/>
            <a:chOff x="7154115" y="558471"/>
            <a:chExt cx="4678532" cy="43439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BC41652-B3A3-4652-B45F-B2251C18B7AD}"/>
                </a:ext>
              </a:extLst>
            </p:cNvPr>
            <p:cNvSpPr/>
            <p:nvPr/>
          </p:nvSpPr>
          <p:spPr>
            <a:xfrm>
              <a:off x="7154115" y="558471"/>
              <a:ext cx="4678532" cy="4343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sx="98000" sy="98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ko-KR" altLang="en-US" sz="900" kern="0" dirty="0" err="1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가스레인저</a:t>
              </a:r>
              <a:r>
                <a:rPr lang="ko-KR" altLang="en-US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X </a:t>
              </a:r>
              <a:r>
                <a:rPr lang="ko-KR" altLang="en-US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sz="900" kern="0" dirty="0" err="1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메디치교육센터</a:t>
              </a:r>
              <a:endPara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80EB2ED-1957-412A-9692-97100DEFC1CF}"/>
                </a:ext>
              </a:extLst>
            </p:cNvPr>
            <p:cNvSpPr/>
            <p:nvPr/>
          </p:nvSpPr>
          <p:spPr>
            <a:xfrm>
              <a:off x="11176867" y="604184"/>
              <a:ext cx="585789" cy="342964"/>
            </a:xfrm>
            <a:prstGeom prst="roundRect">
              <a:avLst>
                <a:gd name="adj" fmla="val 50000"/>
              </a:avLst>
            </a:prstGeom>
            <a:solidFill>
              <a:srgbClr val="FF7C8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3FE6F1D-9D7C-4F01-82C9-BDA2B5EF2DCF}"/>
                </a:ext>
              </a:extLst>
            </p:cNvPr>
            <p:cNvGrpSpPr/>
            <p:nvPr/>
          </p:nvGrpSpPr>
          <p:grpSpPr>
            <a:xfrm>
              <a:off x="11374563" y="659546"/>
              <a:ext cx="190363" cy="232240"/>
              <a:chOff x="8723416" y="848204"/>
              <a:chExt cx="234685" cy="286312"/>
            </a:xfrm>
          </p:grpSpPr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6121F71D-597C-4EB6-A67B-55D31186AAEE}"/>
                  </a:ext>
                </a:extLst>
              </p:cNvPr>
              <p:cNvSpPr/>
              <p:nvPr/>
            </p:nvSpPr>
            <p:spPr>
              <a:xfrm>
                <a:off x="8723416" y="848204"/>
                <a:ext cx="209550" cy="209550"/>
              </a:xfrm>
              <a:prstGeom prst="donut">
                <a:avLst>
                  <a:gd name="adj" fmla="val 1476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82417ED3-2E76-4DB0-B45C-775ACF4A25B6}"/>
                  </a:ext>
                </a:extLst>
              </p:cNvPr>
              <p:cNvSpPr/>
              <p:nvPr/>
            </p:nvSpPr>
            <p:spPr>
              <a:xfrm rot="18900000">
                <a:off x="8922101" y="990516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D0D1430A-9F88-4D8F-A213-AC8ADAE4B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58" y="2669321"/>
            <a:ext cx="3646544" cy="191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DBD3CED6-7138-4F6B-B361-0E175D779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250" y="2669321"/>
            <a:ext cx="3646544" cy="194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C8ACA8-6654-4151-860B-E03DF091C02F}"/>
              </a:ext>
            </a:extLst>
          </p:cNvPr>
          <p:cNvSpPr txBox="1"/>
          <p:nvPr/>
        </p:nvSpPr>
        <p:spPr>
          <a:xfrm>
            <a:off x="624707" y="1454092"/>
            <a:ext cx="6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공급사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별 공급량 확인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id="{C8B9F361-B4D5-41AF-9250-A7DE2DF42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307" y="2669321"/>
            <a:ext cx="3646544" cy="196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FC5C580C-35CE-48A7-8769-08A931C5854A}"/>
              </a:ext>
            </a:extLst>
          </p:cNvPr>
          <p:cNvSpPr/>
          <p:nvPr/>
        </p:nvSpPr>
        <p:spPr>
          <a:xfrm rot="16200000">
            <a:off x="67380" y="3404406"/>
            <a:ext cx="1886268" cy="302811"/>
          </a:xfrm>
          <a:prstGeom prst="ellipse">
            <a:avLst/>
          </a:prstGeom>
          <a:noFill/>
          <a:ln w="28575">
            <a:solidFill>
              <a:srgbClr val="FF7C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7839DA2-BEFD-472B-AEB7-0A8ECEE8873C}"/>
              </a:ext>
            </a:extLst>
          </p:cNvPr>
          <p:cNvSpPr/>
          <p:nvPr/>
        </p:nvSpPr>
        <p:spPr>
          <a:xfrm rot="16200000">
            <a:off x="4042863" y="3376336"/>
            <a:ext cx="1830131" cy="302812"/>
          </a:xfrm>
          <a:prstGeom prst="ellipse">
            <a:avLst/>
          </a:prstGeom>
          <a:noFill/>
          <a:ln w="28575">
            <a:solidFill>
              <a:srgbClr val="FF7C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FBFADAE-0EE3-43B5-8ED3-E803CEE816CC}"/>
              </a:ext>
            </a:extLst>
          </p:cNvPr>
          <p:cNvSpPr/>
          <p:nvPr/>
        </p:nvSpPr>
        <p:spPr>
          <a:xfrm>
            <a:off x="8539807" y="3964861"/>
            <a:ext cx="3037250" cy="477947"/>
          </a:xfrm>
          <a:prstGeom prst="ellipse">
            <a:avLst/>
          </a:prstGeom>
          <a:noFill/>
          <a:ln w="28575">
            <a:solidFill>
              <a:srgbClr val="FF7C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FEC1E6-B5AB-4BBB-B68B-5F7E36D8A6EC}"/>
              </a:ext>
            </a:extLst>
          </p:cNvPr>
          <p:cNvSpPr txBox="1"/>
          <p:nvPr/>
        </p:nvSpPr>
        <p:spPr>
          <a:xfrm>
            <a:off x="624707" y="4809768"/>
            <a:ext cx="3646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구분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튀는 값을 제외하고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b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일정한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모양을 그림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튀는 값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이상치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2013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월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 경 존재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37F034-70FE-4A3B-A9C2-1A71474E78F2}"/>
              </a:ext>
            </a:extLst>
          </p:cNvPr>
          <p:cNvSpPr txBox="1"/>
          <p:nvPr/>
        </p:nvSpPr>
        <p:spPr>
          <a:xfrm>
            <a:off x="4150094" y="4809769"/>
            <a:ext cx="3873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구분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튀는 값을 제외하고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b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일정한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모양을 그림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튀는 값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이상치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는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2013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월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26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 경 존재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2ABE71-8F75-405D-9F84-B899CF48C143}"/>
              </a:ext>
            </a:extLst>
          </p:cNvPr>
          <p:cNvSpPr txBox="1"/>
          <p:nvPr/>
        </p:nvSpPr>
        <p:spPr>
          <a:xfrm>
            <a:off x="7980173" y="4809770"/>
            <a:ext cx="3809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구분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분포는 불규칙한 모양을 그림</a:t>
            </a:r>
            <a:endParaRPr lang="en-US" altLang="ko-KR" sz="16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타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구분에 비해 크기의 분포가 </a:t>
            </a:r>
            <a:r>
              <a:rPr lang="en-US" altLang="ko-KR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배정도 작으며 불규칙한 튀는 값 존재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A787B7-FD4B-43CF-8059-36E2091E0CA2}"/>
              </a:ext>
            </a:extLst>
          </p:cNvPr>
          <p:cNvSpPr txBox="1"/>
          <p:nvPr/>
        </p:nvSpPr>
        <p:spPr>
          <a:xfrm>
            <a:off x="1010514" y="1866608"/>
            <a:ext cx="152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A, B, C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B4BBA4-5CAF-4291-B793-F8C37635EFF5}"/>
              </a:ext>
            </a:extLst>
          </p:cNvPr>
          <p:cNvSpPr txBox="1"/>
          <p:nvPr/>
        </p:nvSpPr>
        <p:spPr>
          <a:xfrm>
            <a:off x="1143459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48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02-2 EDA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59512" y="1072354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B6AEB713-F494-4896-91A6-3D6C35879DB5}"/>
              </a:ext>
            </a:extLst>
          </p:cNvPr>
          <p:cNvGrpSpPr/>
          <p:nvPr/>
        </p:nvGrpSpPr>
        <p:grpSpPr>
          <a:xfrm>
            <a:off x="7165124" y="421621"/>
            <a:ext cx="4678532" cy="434390"/>
            <a:chOff x="7154115" y="558471"/>
            <a:chExt cx="4678532" cy="43439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BC41652-B3A3-4652-B45F-B2251C18B7AD}"/>
                </a:ext>
              </a:extLst>
            </p:cNvPr>
            <p:cNvSpPr/>
            <p:nvPr/>
          </p:nvSpPr>
          <p:spPr>
            <a:xfrm>
              <a:off x="7154115" y="558471"/>
              <a:ext cx="4678532" cy="4343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sx="98000" sy="98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ko-KR" altLang="en-US" sz="900" kern="0" dirty="0" err="1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가스레인저</a:t>
              </a:r>
              <a:r>
                <a:rPr lang="ko-KR" altLang="en-US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X </a:t>
              </a:r>
              <a:r>
                <a:rPr lang="ko-KR" altLang="en-US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sz="900" kern="0" dirty="0" err="1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메디치교육센터</a:t>
              </a:r>
              <a:endPara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80EB2ED-1957-412A-9692-97100DEFC1CF}"/>
                </a:ext>
              </a:extLst>
            </p:cNvPr>
            <p:cNvSpPr/>
            <p:nvPr/>
          </p:nvSpPr>
          <p:spPr>
            <a:xfrm>
              <a:off x="11176867" y="604184"/>
              <a:ext cx="585789" cy="342964"/>
            </a:xfrm>
            <a:prstGeom prst="roundRect">
              <a:avLst>
                <a:gd name="adj" fmla="val 50000"/>
              </a:avLst>
            </a:prstGeom>
            <a:solidFill>
              <a:srgbClr val="FF7C8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3FE6F1D-9D7C-4F01-82C9-BDA2B5EF2DCF}"/>
                </a:ext>
              </a:extLst>
            </p:cNvPr>
            <p:cNvGrpSpPr/>
            <p:nvPr/>
          </p:nvGrpSpPr>
          <p:grpSpPr>
            <a:xfrm>
              <a:off x="11374563" y="659546"/>
              <a:ext cx="190363" cy="232240"/>
              <a:chOff x="8723416" y="848204"/>
              <a:chExt cx="234685" cy="286312"/>
            </a:xfrm>
          </p:grpSpPr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6121F71D-597C-4EB6-A67B-55D31186AAEE}"/>
                  </a:ext>
                </a:extLst>
              </p:cNvPr>
              <p:cNvSpPr/>
              <p:nvPr/>
            </p:nvSpPr>
            <p:spPr>
              <a:xfrm>
                <a:off x="8723416" y="848204"/>
                <a:ext cx="209550" cy="209550"/>
              </a:xfrm>
              <a:prstGeom prst="donut">
                <a:avLst>
                  <a:gd name="adj" fmla="val 1476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82417ED3-2E76-4DB0-B45C-775ACF4A25B6}"/>
                  </a:ext>
                </a:extLst>
              </p:cNvPr>
              <p:cNvSpPr/>
              <p:nvPr/>
            </p:nvSpPr>
            <p:spPr>
              <a:xfrm rot="18900000">
                <a:off x="8922101" y="990516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C8ACA8-6654-4151-860B-E03DF091C02F}"/>
              </a:ext>
            </a:extLst>
          </p:cNvPr>
          <p:cNvSpPr txBox="1"/>
          <p:nvPr/>
        </p:nvSpPr>
        <p:spPr>
          <a:xfrm>
            <a:off x="775380" y="1395068"/>
            <a:ext cx="6389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구분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공급사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별 공급량 확인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37F034-70FE-4A3B-A9C2-1A71474E78F2}"/>
              </a:ext>
            </a:extLst>
          </p:cNvPr>
          <p:cNvSpPr txBox="1"/>
          <p:nvPr/>
        </p:nvSpPr>
        <p:spPr>
          <a:xfrm>
            <a:off x="2435864" y="5552243"/>
            <a:ext cx="8172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경우 튀는 값 없이 공급량의 분포가 일정한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모양을 그림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5DD14AA5-5CBC-4EFD-A736-09872CF06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46" y="2376191"/>
            <a:ext cx="4894918" cy="26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D5801D59-84FA-4123-A78D-9CC0E309D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857" y="2376191"/>
            <a:ext cx="4894918" cy="260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3A23A60-68B9-4069-8094-C97BC6A3DA85}"/>
              </a:ext>
            </a:extLst>
          </p:cNvPr>
          <p:cNvSpPr txBox="1"/>
          <p:nvPr/>
        </p:nvSpPr>
        <p:spPr>
          <a:xfrm>
            <a:off x="931446" y="1754371"/>
            <a:ext cx="152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D, E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9158F-0F70-42B6-AE66-474AE4983A75}"/>
              </a:ext>
            </a:extLst>
          </p:cNvPr>
          <p:cNvSpPr txBox="1"/>
          <p:nvPr/>
        </p:nvSpPr>
        <p:spPr>
          <a:xfrm>
            <a:off x="1143459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8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08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02-2 EDA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59512" y="1072354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B6AEB713-F494-4896-91A6-3D6C35879DB5}"/>
              </a:ext>
            </a:extLst>
          </p:cNvPr>
          <p:cNvGrpSpPr/>
          <p:nvPr/>
        </p:nvGrpSpPr>
        <p:grpSpPr>
          <a:xfrm>
            <a:off x="7165124" y="421621"/>
            <a:ext cx="4678532" cy="434390"/>
            <a:chOff x="7154115" y="558471"/>
            <a:chExt cx="4678532" cy="43439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BC41652-B3A3-4652-B45F-B2251C18B7AD}"/>
                </a:ext>
              </a:extLst>
            </p:cNvPr>
            <p:cNvSpPr/>
            <p:nvPr/>
          </p:nvSpPr>
          <p:spPr>
            <a:xfrm>
              <a:off x="7154115" y="558471"/>
              <a:ext cx="4678532" cy="4343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sx="98000" sy="98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ko-KR" altLang="en-US" sz="900" kern="0" dirty="0" err="1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가스레인저</a:t>
              </a:r>
              <a:r>
                <a:rPr lang="ko-KR" altLang="en-US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X </a:t>
              </a:r>
              <a:r>
                <a:rPr lang="ko-KR" altLang="en-US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sz="900" kern="0" dirty="0" err="1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메디치교육센터</a:t>
              </a:r>
              <a:endPara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80EB2ED-1957-412A-9692-97100DEFC1CF}"/>
                </a:ext>
              </a:extLst>
            </p:cNvPr>
            <p:cNvSpPr/>
            <p:nvPr/>
          </p:nvSpPr>
          <p:spPr>
            <a:xfrm>
              <a:off x="11176867" y="604184"/>
              <a:ext cx="585789" cy="342964"/>
            </a:xfrm>
            <a:prstGeom prst="roundRect">
              <a:avLst>
                <a:gd name="adj" fmla="val 50000"/>
              </a:avLst>
            </a:prstGeom>
            <a:solidFill>
              <a:srgbClr val="FF7C8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3FE6F1D-9D7C-4F01-82C9-BDA2B5EF2DCF}"/>
                </a:ext>
              </a:extLst>
            </p:cNvPr>
            <p:cNvGrpSpPr/>
            <p:nvPr/>
          </p:nvGrpSpPr>
          <p:grpSpPr>
            <a:xfrm>
              <a:off x="11374563" y="659546"/>
              <a:ext cx="190363" cy="232240"/>
              <a:chOff x="8723416" y="848204"/>
              <a:chExt cx="234685" cy="286312"/>
            </a:xfrm>
          </p:grpSpPr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6121F71D-597C-4EB6-A67B-55D31186AAEE}"/>
                  </a:ext>
                </a:extLst>
              </p:cNvPr>
              <p:cNvSpPr/>
              <p:nvPr/>
            </p:nvSpPr>
            <p:spPr>
              <a:xfrm>
                <a:off x="8723416" y="848204"/>
                <a:ext cx="209550" cy="209550"/>
              </a:xfrm>
              <a:prstGeom prst="donut">
                <a:avLst>
                  <a:gd name="adj" fmla="val 1476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82417ED3-2E76-4DB0-B45C-775ACF4A25B6}"/>
                  </a:ext>
                </a:extLst>
              </p:cNvPr>
              <p:cNvSpPr/>
              <p:nvPr/>
            </p:nvSpPr>
            <p:spPr>
              <a:xfrm rot="18900000">
                <a:off x="8922101" y="990516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DC8ACA8-6654-4151-860B-E03DF091C02F}"/>
              </a:ext>
            </a:extLst>
          </p:cNvPr>
          <p:cNvSpPr txBox="1"/>
          <p:nvPr/>
        </p:nvSpPr>
        <p:spPr>
          <a:xfrm>
            <a:off x="775380" y="1395068"/>
            <a:ext cx="638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공급사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별 공급량 확인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023DF179-2833-47C7-9E98-E64649614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3" y="2412991"/>
            <a:ext cx="4953515" cy="26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FC5C580C-35CE-48A7-8769-08A931C5854A}"/>
              </a:ext>
            </a:extLst>
          </p:cNvPr>
          <p:cNvSpPr/>
          <p:nvPr/>
        </p:nvSpPr>
        <p:spPr>
          <a:xfrm rot="16200000">
            <a:off x="814615" y="3092966"/>
            <a:ext cx="1454834" cy="302811"/>
          </a:xfrm>
          <a:prstGeom prst="ellipse">
            <a:avLst/>
          </a:prstGeom>
          <a:noFill/>
          <a:ln w="28575">
            <a:solidFill>
              <a:srgbClr val="FF7C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3C5341A-2CD3-4448-8B51-2512777183FD}"/>
              </a:ext>
            </a:extLst>
          </p:cNvPr>
          <p:cNvSpPr/>
          <p:nvPr/>
        </p:nvSpPr>
        <p:spPr>
          <a:xfrm rot="16200000">
            <a:off x="2051099" y="3160525"/>
            <a:ext cx="1454834" cy="302811"/>
          </a:xfrm>
          <a:prstGeom prst="ellipse">
            <a:avLst/>
          </a:prstGeom>
          <a:noFill/>
          <a:ln w="28575">
            <a:solidFill>
              <a:srgbClr val="FF7C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4062C27-3FBA-4323-88F9-8EC50C6FD5C4}"/>
              </a:ext>
            </a:extLst>
          </p:cNvPr>
          <p:cNvSpPr/>
          <p:nvPr/>
        </p:nvSpPr>
        <p:spPr>
          <a:xfrm rot="16200000">
            <a:off x="3026892" y="3365329"/>
            <a:ext cx="910109" cy="302811"/>
          </a:xfrm>
          <a:prstGeom prst="ellipse">
            <a:avLst/>
          </a:prstGeom>
          <a:noFill/>
          <a:ln w="28575">
            <a:solidFill>
              <a:srgbClr val="FF7C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DCEC646-325F-4EE1-A35D-4A37298C08C2}"/>
              </a:ext>
            </a:extLst>
          </p:cNvPr>
          <p:cNvSpPr/>
          <p:nvPr/>
        </p:nvSpPr>
        <p:spPr>
          <a:xfrm rot="16200000">
            <a:off x="3943450" y="3252204"/>
            <a:ext cx="752156" cy="302812"/>
          </a:xfrm>
          <a:prstGeom prst="ellipse">
            <a:avLst/>
          </a:prstGeom>
          <a:noFill/>
          <a:ln w="28575">
            <a:solidFill>
              <a:srgbClr val="FF7C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6F8AB8-93C5-489C-8731-392727E5A8D7}"/>
              </a:ext>
            </a:extLst>
          </p:cNvPr>
          <p:cNvGrpSpPr/>
          <p:nvPr/>
        </p:nvGrpSpPr>
        <p:grpSpPr>
          <a:xfrm>
            <a:off x="6138877" y="2412991"/>
            <a:ext cx="4897761" cy="2606400"/>
            <a:chOff x="5958194" y="2460126"/>
            <a:chExt cx="4897761" cy="2606400"/>
          </a:xfrm>
        </p:grpSpPr>
        <p:pic>
          <p:nvPicPr>
            <p:cNvPr id="33" name="Picture 12">
              <a:extLst>
                <a:ext uri="{FF2B5EF4-FFF2-40B4-BE49-F238E27FC236}">
                  <a16:creationId xmlns:a16="http://schemas.microsoft.com/office/drawing/2014/main" id="{A51BC738-3F4F-4F30-ADDD-DB99C5C45C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8194" y="2460126"/>
              <a:ext cx="4897761" cy="260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06E147D-D3A0-4420-B718-2F565998ED48}"/>
                </a:ext>
              </a:extLst>
            </p:cNvPr>
            <p:cNvSpPr/>
            <p:nvPr/>
          </p:nvSpPr>
          <p:spPr>
            <a:xfrm rot="16200000">
              <a:off x="7648850" y="3389872"/>
              <a:ext cx="2017704" cy="501256"/>
            </a:xfrm>
            <a:prstGeom prst="ellipse">
              <a:avLst/>
            </a:prstGeom>
            <a:noFill/>
            <a:ln w="28575">
              <a:solidFill>
                <a:srgbClr val="FF7C8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3965B36E-52E0-484A-8DE8-70E208EE815F}"/>
                </a:ext>
              </a:extLst>
            </p:cNvPr>
            <p:cNvSpPr/>
            <p:nvPr/>
          </p:nvSpPr>
          <p:spPr>
            <a:xfrm rot="16200000">
              <a:off x="8732164" y="3676252"/>
              <a:ext cx="1847083" cy="302630"/>
            </a:xfrm>
            <a:prstGeom prst="ellipse">
              <a:avLst/>
            </a:prstGeom>
            <a:noFill/>
            <a:ln w="28575">
              <a:solidFill>
                <a:srgbClr val="FF7C8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B13A710-B357-472A-8736-603E6B491429}"/>
                </a:ext>
              </a:extLst>
            </p:cNvPr>
            <p:cNvSpPr/>
            <p:nvPr/>
          </p:nvSpPr>
          <p:spPr>
            <a:xfrm rot="16200000">
              <a:off x="6838111" y="4533906"/>
              <a:ext cx="375814" cy="122246"/>
            </a:xfrm>
            <a:prstGeom prst="ellipse">
              <a:avLst/>
            </a:prstGeom>
            <a:noFill/>
            <a:ln w="28575">
              <a:solidFill>
                <a:srgbClr val="FF7C8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5313D4C-23D8-456F-A26C-106E536783C6}"/>
              </a:ext>
            </a:extLst>
          </p:cNvPr>
          <p:cNvSpPr txBox="1"/>
          <p:nvPr/>
        </p:nvSpPr>
        <p:spPr>
          <a:xfrm>
            <a:off x="2901128" y="5462932"/>
            <a:ext cx="638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경우 튀는 몇 개의 값들을 제외하고 일정한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모양을 그림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7EC5B-FCAD-4F12-85EB-7C372D425BA0}"/>
              </a:ext>
            </a:extLst>
          </p:cNvPr>
          <p:cNvSpPr txBox="1"/>
          <p:nvPr/>
        </p:nvSpPr>
        <p:spPr>
          <a:xfrm>
            <a:off x="878322" y="1754096"/>
            <a:ext cx="152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G, H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886811-299D-4A3E-9EAB-32022DB54991}"/>
              </a:ext>
            </a:extLst>
          </p:cNvPr>
          <p:cNvSpPr txBox="1"/>
          <p:nvPr/>
        </p:nvSpPr>
        <p:spPr>
          <a:xfrm>
            <a:off x="1143459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9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51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02-3 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2800" b="1" kern="0" dirty="0" err="1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FDE751-0E53-4DDC-85D7-EB572C476031}"/>
              </a:ext>
            </a:extLst>
          </p:cNvPr>
          <p:cNvGrpSpPr/>
          <p:nvPr/>
        </p:nvGrpSpPr>
        <p:grpSpPr>
          <a:xfrm>
            <a:off x="7165124" y="421621"/>
            <a:ext cx="4678532" cy="434390"/>
            <a:chOff x="7154115" y="558471"/>
            <a:chExt cx="4678532" cy="43439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8C189BA-9D1C-4009-AC3C-47859FB4FFFB}"/>
                </a:ext>
              </a:extLst>
            </p:cNvPr>
            <p:cNvSpPr/>
            <p:nvPr/>
          </p:nvSpPr>
          <p:spPr>
            <a:xfrm>
              <a:off x="7154115" y="558471"/>
              <a:ext cx="4678532" cy="4343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sx="98000" sy="98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ko-KR" altLang="en-US" sz="900" kern="0" dirty="0" err="1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가스레인저</a:t>
              </a:r>
              <a:r>
                <a:rPr lang="ko-KR" altLang="en-US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X </a:t>
              </a:r>
              <a:r>
                <a:rPr lang="ko-KR" altLang="en-US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sz="900" kern="0" dirty="0" err="1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메디치교육센터</a:t>
              </a:r>
              <a:endPara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73E2FC7-0B59-4562-B5E9-00B77D01BAF4}"/>
                </a:ext>
              </a:extLst>
            </p:cNvPr>
            <p:cNvSpPr/>
            <p:nvPr/>
          </p:nvSpPr>
          <p:spPr>
            <a:xfrm>
              <a:off x="11176867" y="604184"/>
              <a:ext cx="585789" cy="342964"/>
            </a:xfrm>
            <a:prstGeom prst="roundRect">
              <a:avLst>
                <a:gd name="adj" fmla="val 50000"/>
              </a:avLst>
            </a:prstGeom>
            <a:solidFill>
              <a:srgbClr val="FF7C8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A122E7D-535C-444E-92BD-42B92755DA1F}"/>
                </a:ext>
              </a:extLst>
            </p:cNvPr>
            <p:cNvGrpSpPr/>
            <p:nvPr/>
          </p:nvGrpSpPr>
          <p:grpSpPr>
            <a:xfrm>
              <a:off x="11374563" y="659546"/>
              <a:ext cx="190363" cy="232240"/>
              <a:chOff x="8723416" y="848204"/>
              <a:chExt cx="234685" cy="286312"/>
            </a:xfrm>
          </p:grpSpPr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60A451F8-4082-4E9D-90AF-CE33ECCAB288}"/>
                  </a:ext>
                </a:extLst>
              </p:cNvPr>
              <p:cNvSpPr/>
              <p:nvPr/>
            </p:nvSpPr>
            <p:spPr>
              <a:xfrm>
                <a:off x="8723416" y="848204"/>
                <a:ext cx="209550" cy="209550"/>
              </a:xfrm>
              <a:prstGeom prst="donut">
                <a:avLst>
                  <a:gd name="adj" fmla="val 1476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C0E02148-9E65-4F5D-8731-E8FC856CCDE4}"/>
                  </a:ext>
                </a:extLst>
              </p:cNvPr>
              <p:cNvSpPr/>
              <p:nvPr/>
            </p:nvSpPr>
            <p:spPr>
              <a:xfrm rot="18900000">
                <a:off x="8922101" y="990516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C15C29-3E97-4913-8990-E8085018AE6D}"/>
              </a:ext>
            </a:extLst>
          </p:cNvPr>
          <p:cNvSpPr txBox="1"/>
          <p:nvPr/>
        </p:nvSpPr>
        <p:spPr>
          <a:xfrm>
            <a:off x="774626" y="1363854"/>
            <a:ext cx="10610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공급량 이상치 처리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02057997-ED5B-4BF7-B8D6-22B9B5182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163" y="3018209"/>
            <a:ext cx="2748168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72324862-7BBB-4559-B0E6-34E519ECE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03" y="3018209"/>
            <a:ext cx="2748165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AF7B5618-2798-42C1-8E0D-119052EC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887" y="3018209"/>
            <a:ext cx="2716898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729C14AC-5C41-438F-94F7-B1D076E99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780" y="3018209"/>
            <a:ext cx="2748165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3DC808A8-A27D-4F63-9BF8-5B2D6B609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953" y="4755852"/>
            <a:ext cx="2748164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4DD6A51C-6484-480C-BD64-6795C6CB9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513" y="4752356"/>
            <a:ext cx="2748165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ED2D0AE1-2B4A-40B8-ACA2-11171C962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876" y="4752356"/>
            <a:ext cx="2716897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34B376-A6D5-4C31-B67A-06A4743B5909}"/>
              </a:ext>
            </a:extLst>
          </p:cNvPr>
          <p:cNvSpPr txBox="1"/>
          <p:nvPr/>
        </p:nvSpPr>
        <p:spPr>
          <a:xfrm>
            <a:off x="1576684" y="2740966"/>
            <a:ext cx="645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구분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6BFF19-2668-46A6-92B6-7368B3DBD4FD}"/>
              </a:ext>
            </a:extLst>
          </p:cNvPr>
          <p:cNvSpPr txBox="1"/>
          <p:nvPr/>
        </p:nvSpPr>
        <p:spPr>
          <a:xfrm>
            <a:off x="4425822" y="2740966"/>
            <a:ext cx="645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구분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7D8F6B-0B0E-48D4-B1E2-38AD35E0CA6C}"/>
              </a:ext>
            </a:extLst>
          </p:cNvPr>
          <p:cNvSpPr txBox="1"/>
          <p:nvPr/>
        </p:nvSpPr>
        <p:spPr>
          <a:xfrm>
            <a:off x="7286390" y="2740966"/>
            <a:ext cx="645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구분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5AC41D-BE7D-48F2-819E-F52FCE601ABD}"/>
              </a:ext>
            </a:extLst>
          </p:cNvPr>
          <p:cNvSpPr txBox="1"/>
          <p:nvPr/>
        </p:nvSpPr>
        <p:spPr>
          <a:xfrm>
            <a:off x="10146958" y="2740966"/>
            <a:ext cx="645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구분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49CC9E-560A-404D-AA7A-CE74863909C7}"/>
              </a:ext>
            </a:extLst>
          </p:cNvPr>
          <p:cNvSpPr txBox="1"/>
          <p:nvPr/>
        </p:nvSpPr>
        <p:spPr>
          <a:xfrm>
            <a:off x="2993042" y="4467439"/>
            <a:ext cx="645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구분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EC1EA2-74F4-4223-A43F-0FC19477084E}"/>
              </a:ext>
            </a:extLst>
          </p:cNvPr>
          <p:cNvSpPr txBox="1"/>
          <p:nvPr/>
        </p:nvSpPr>
        <p:spPr>
          <a:xfrm>
            <a:off x="5840766" y="4467439"/>
            <a:ext cx="645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구분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C55F4C-C519-442D-AC03-3D7188780685}"/>
              </a:ext>
            </a:extLst>
          </p:cNvPr>
          <p:cNvSpPr txBox="1"/>
          <p:nvPr/>
        </p:nvSpPr>
        <p:spPr>
          <a:xfrm>
            <a:off x="8843633" y="4472023"/>
            <a:ext cx="645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구분 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H</a:t>
            </a:r>
            <a:endParaRPr lang="ko-KR" altLang="en-US"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68E540-DFF5-4DD5-9BDF-68B55A54E012}"/>
              </a:ext>
            </a:extLst>
          </p:cNvPr>
          <p:cNvSpPr txBox="1"/>
          <p:nvPr/>
        </p:nvSpPr>
        <p:spPr>
          <a:xfrm>
            <a:off x="852771" y="1811571"/>
            <a:ext cx="1082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1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시간 전후 값과의 차이를 기준으로 튀는 값을 선별하고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평균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선형보간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prophet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 다양한 방법으로 이상치 처리 시도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가장 이상치 처리가 잘 된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선형 </a:t>
            </a:r>
            <a:r>
              <a:rPr lang="ko-KR" altLang="en-US" b="1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보간법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결과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540443-B99A-4D96-99AB-BD2ECF68C4BD}"/>
              </a:ext>
            </a:extLst>
          </p:cNvPr>
          <p:cNvSpPr txBox="1"/>
          <p:nvPr/>
        </p:nvSpPr>
        <p:spPr>
          <a:xfrm>
            <a:off x="1142443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4371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7076252" y="449585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가스레인저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 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메디치교육센터</a:t>
            </a:r>
            <a:endParaRPr lang="en-US" altLang="ko-KR" sz="900" kern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11099004" y="495298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11296713" y="550660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02-4 Feature 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추가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F05B00-CCDE-41BD-ACBB-E50C7726DF4A}"/>
              </a:ext>
            </a:extLst>
          </p:cNvPr>
          <p:cNvSpPr txBox="1"/>
          <p:nvPr/>
        </p:nvSpPr>
        <p:spPr>
          <a:xfrm>
            <a:off x="770283" y="1432813"/>
            <a:ext cx="589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파생변수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0EC65D-8664-49C9-A4B3-8A03B1A632F0}"/>
              </a:ext>
            </a:extLst>
          </p:cNvPr>
          <p:cNvSpPr txBox="1"/>
          <p:nvPr/>
        </p:nvSpPr>
        <p:spPr>
          <a:xfrm>
            <a:off x="1198808" y="1851777"/>
            <a:ext cx="10193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날짜 파생변수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요일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음력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_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계절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음력 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음력 일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절기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평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휴일 여부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7B8673-944C-48CB-9E4E-6C08AF17A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"/>
          <a:stretch/>
        </p:blipFill>
        <p:spPr>
          <a:xfrm>
            <a:off x="1609929" y="2548941"/>
            <a:ext cx="8963706" cy="354379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775909-F162-456A-AC7D-3CBA17AC2061}"/>
              </a:ext>
            </a:extLst>
          </p:cNvPr>
          <p:cNvSpPr/>
          <p:nvPr/>
        </p:nvSpPr>
        <p:spPr>
          <a:xfrm>
            <a:off x="4072380" y="2530087"/>
            <a:ext cx="6501256" cy="3305104"/>
          </a:xfrm>
          <a:prstGeom prst="rect">
            <a:avLst/>
          </a:prstGeom>
          <a:noFill/>
          <a:ln w="28575">
            <a:solidFill>
              <a:srgbClr val="FF7C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9B9523-E635-4EC4-8F49-9200E1DEA71A}"/>
              </a:ext>
            </a:extLst>
          </p:cNvPr>
          <p:cNvSpPr txBox="1"/>
          <p:nvPr/>
        </p:nvSpPr>
        <p:spPr>
          <a:xfrm>
            <a:off x="1142443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11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090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7076252" y="449585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가스레인저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 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메디치교육센터</a:t>
            </a:r>
            <a:endParaRPr lang="en-US" altLang="ko-KR" sz="900" kern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11099004" y="495298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11296713" y="550660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F05B00-CCDE-41BD-ACBB-E50C7726DF4A}"/>
              </a:ext>
            </a:extLst>
          </p:cNvPr>
          <p:cNvSpPr txBox="1"/>
          <p:nvPr/>
        </p:nvSpPr>
        <p:spPr>
          <a:xfrm>
            <a:off x="770283" y="1432813"/>
            <a:ext cx="589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파생변수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0EC65D-8664-49C9-A4B3-8A03B1A632F0}"/>
              </a:ext>
            </a:extLst>
          </p:cNvPr>
          <p:cNvSpPr txBox="1"/>
          <p:nvPr/>
        </p:nvSpPr>
        <p:spPr>
          <a:xfrm>
            <a:off x="1188610" y="1869067"/>
            <a:ext cx="10193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공급량 파생변수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전년도 월별 공급량 평균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표준편차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공급량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lagging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DEAB29-6C20-4654-AE96-1AE4B01FDE34}"/>
              </a:ext>
            </a:extLst>
          </p:cNvPr>
          <p:cNvGrpSpPr/>
          <p:nvPr/>
        </p:nvGrpSpPr>
        <p:grpSpPr>
          <a:xfrm>
            <a:off x="2068930" y="2459652"/>
            <a:ext cx="8045703" cy="3855697"/>
            <a:chOff x="2652777" y="2710014"/>
            <a:chExt cx="6878010" cy="329611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30FA454-B48F-49C4-91F7-164E9DBEB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2777" y="2710014"/>
              <a:ext cx="6878010" cy="329611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6B80334-F5D2-4A7D-8675-F9089FB004D4}"/>
                </a:ext>
              </a:extLst>
            </p:cNvPr>
            <p:cNvSpPr/>
            <p:nvPr/>
          </p:nvSpPr>
          <p:spPr>
            <a:xfrm>
              <a:off x="5147035" y="2710014"/>
              <a:ext cx="4383752" cy="3031771"/>
            </a:xfrm>
            <a:prstGeom prst="rect">
              <a:avLst/>
            </a:prstGeom>
            <a:noFill/>
            <a:ln w="28575">
              <a:solidFill>
                <a:srgbClr val="FF7C8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AD05AC8-CFF0-4F04-B3AB-8FD7DA300BCF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02-4 Feature 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추가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92FD4B-832A-4D3C-A05D-67602915951D}"/>
              </a:ext>
            </a:extLst>
          </p:cNvPr>
          <p:cNvSpPr txBox="1"/>
          <p:nvPr/>
        </p:nvSpPr>
        <p:spPr>
          <a:xfrm>
            <a:off x="1142443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12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058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7076252" y="449585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가스레인저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 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메디치교육센터</a:t>
            </a:r>
            <a:endParaRPr lang="en-US" altLang="ko-KR" sz="900" kern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11099004" y="495298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11296713" y="550660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41D0BC-023B-4862-B29A-96E87A052E22}"/>
              </a:ext>
            </a:extLst>
          </p:cNvPr>
          <p:cNvSpPr txBox="1"/>
          <p:nvPr/>
        </p:nvSpPr>
        <p:spPr>
          <a:xfrm>
            <a:off x="617288" y="1362468"/>
            <a:ext cx="49839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① </a:t>
            </a:r>
            <a:r>
              <a:rPr lang="ko-KR" altLang="en-US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외부데이터</a:t>
            </a:r>
            <a:r>
              <a:rPr lang="en-US" altLang="ko-KR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- </a:t>
            </a:r>
            <a:r>
              <a:rPr lang="ko-KR" altLang="en-US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기온</a:t>
            </a:r>
            <a:endParaRPr lang="en-US" altLang="ko-KR" sz="20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C84179-5357-42D5-828B-9846BCE6E5A4}"/>
              </a:ext>
            </a:extLst>
          </p:cNvPr>
          <p:cNvSpPr txBox="1"/>
          <p:nvPr/>
        </p:nvSpPr>
        <p:spPr>
          <a:xfrm>
            <a:off x="997195" y="1802145"/>
            <a:ext cx="11006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/>
                <a:ea typeface="배달의민족 한나체 Air" panose="020B0600000101010101"/>
              </a:rPr>
              <a:t>: </a:t>
            </a:r>
            <a:r>
              <a:rPr lang="ko-KR" altLang="en-US" dirty="0">
                <a:latin typeface="배달의민족 한나체 Air" panose="020B0600000101010101"/>
                <a:ea typeface="배달의민족 한나체 Air" panose="020B0600000101010101"/>
              </a:rPr>
              <a:t>기온과 공급량이 </a:t>
            </a:r>
            <a:r>
              <a:rPr lang="ko-KR" altLang="en-US" b="1" dirty="0">
                <a:latin typeface="배달의민족 한나체 Air" panose="020B0600000101010101"/>
                <a:ea typeface="배달의민족 한나체 Air" panose="020B0600000101010101"/>
              </a:rPr>
              <a:t>음의 상관관계성</a:t>
            </a:r>
            <a:r>
              <a:rPr lang="ko-KR" altLang="en-US" dirty="0">
                <a:latin typeface="배달의민족 한나체 Air" panose="020B0600000101010101"/>
                <a:ea typeface="배달의민족 한나체 Air" panose="020B0600000101010101"/>
              </a:rPr>
              <a:t>을 보임</a:t>
            </a:r>
            <a:r>
              <a:rPr lang="en-US" altLang="ko-KR" dirty="0">
                <a:latin typeface="배달의민족 한나체 Air" panose="020B0600000101010101"/>
                <a:ea typeface="배달의민족 한나체 Air" panose="020B0600000101010101"/>
              </a:rPr>
              <a:t> </a:t>
            </a:r>
          </a:p>
          <a:p>
            <a:r>
              <a:rPr lang="en-US" altLang="ko-KR" dirty="0">
                <a:latin typeface="배달의민족 한나체 Air" panose="020B0600000101010101"/>
                <a:ea typeface="배달의민족 한나체 Air" panose="020B0600000101010101"/>
              </a:rPr>
              <a:t>: </a:t>
            </a:r>
            <a:r>
              <a:rPr lang="ko-KR" altLang="en-US" dirty="0">
                <a:latin typeface="배달의민족 한나체 Air" panose="020B0600000101010101"/>
                <a:ea typeface="배달의민족 한나체 Air" panose="020B0600000101010101"/>
              </a:rPr>
              <a:t>주어진 공급량 데이터의 출처 지역을 알 수 없기 때문에 인구가 제일 많은 </a:t>
            </a:r>
            <a:r>
              <a:rPr lang="ko-KR" altLang="en-US" b="1" dirty="0">
                <a:latin typeface="배달의민족 한나체 Air" panose="020B0600000101010101"/>
                <a:ea typeface="배달의민족 한나체 Air" panose="020B0600000101010101"/>
              </a:rPr>
              <a:t>서울지역의 기온</a:t>
            </a:r>
            <a:r>
              <a:rPr lang="ko-KR" altLang="en-US" dirty="0">
                <a:latin typeface="배달의민족 한나체 Air" panose="020B0600000101010101"/>
                <a:ea typeface="배달의민족 한나체 Air" panose="020B0600000101010101"/>
              </a:rPr>
              <a:t>을 사용하기로 결정</a:t>
            </a:r>
            <a:endParaRPr lang="en-US" altLang="ko-KR" dirty="0">
              <a:latin typeface="배달의민족 한나체 Air" panose="020B0600000101010101"/>
              <a:ea typeface="배달의민족 한나체 Air" panose="020B0600000101010101"/>
            </a:endParaRPr>
          </a:p>
          <a:p>
            <a:r>
              <a:rPr lang="en-US" altLang="ko-KR" dirty="0">
                <a:latin typeface="배달의민족 한나체 Air" panose="020B0600000101010101"/>
                <a:ea typeface="배달의민족 한나체 Air" panose="020B0600000101010101"/>
              </a:rPr>
              <a:t>: </a:t>
            </a:r>
            <a:r>
              <a:rPr lang="ko-KR" altLang="en-US" dirty="0" err="1">
                <a:latin typeface="배달의민족 한나체 Air" panose="020B0600000101010101"/>
                <a:ea typeface="배달의민족 한나체 Air" panose="020B0600000101010101"/>
              </a:rPr>
              <a:t>결측치의</a:t>
            </a:r>
            <a:r>
              <a:rPr lang="ko-KR" altLang="en-US" dirty="0">
                <a:latin typeface="배달의민족 한나체 Air" panose="020B0600000101010101"/>
                <a:ea typeface="배달의민족 한나체 Air" panose="020B0600000101010101"/>
              </a:rPr>
              <a:t> 경우</a:t>
            </a:r>
            <a:r>
              <a:rPr lang="en-US" altLang="ko-KR" dirty="0">
                <a:latin typeface="배달의민족 한나체 Air" panose="020B0600000101010101"/>
                <a:ea typeface="배달의민족 한나체 Air" panose="020B0600000101010101"/>
              </a:rPr>
              <a:t>, </a:t>
            </a:r>
            <a:r>
              <a:rPr lang="ko-KR" altLang="en-US" dirty="0">
                <a:latin typeface="배달의민족 한나체 Air" panose="020B0600000101010101"/>
                <a:ea typeface="배달의민족 한나체 Air" panose="020B0600000101010101"/>
              </a:rPr>
              <a:t>선형 </a:t>
            </a:r>
            <a:r>
              <a:rPr lang="ko-KR" altLang="en-US" dirty="0" err="1">
                <a:latin typeface="배달의민족 한나체 Air" panose="020B0600000101010101"/>
                <a:ea typeface="배달의민족 한나체 Air" panose="020B0600000101010101"/>
              </a:rPr>
              <a:t>보간법으로</a:t>
            </a:r>
            <a:r>
              <a:rPr lang="ko-KR" altLang="en-US" dirty="0">
                <a:latin typeface="배달의민족 한나체 Air" panose="020B0600000101010101"/>
                <a:ea typeface="배달의민족 한나체 Air" panose="020B0600000101010101"/>
              </a:rPr>
              <a:t> 대체</a:t>
            </a:r>
            <a:endParaRPr lang="en-US" altLang="ko-KR" dirty="0">
              <a:latin typeface="배달의민족 한나체 Air" panose="020B0600000101010101"/>
              <a:ea typeface="배달의민족 한나체 Air" panose="020B0600000101010101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162B4E7-948E-42FB-9FCA-2687A6ED3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581" y="2647489"/>
            <a:ext cx="6494585" cy="365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E90519-E92D-4B92-9123-DD2C8B29463A}"/>
              </a:ext>
            </a:extLst>
          </p:cNvPr>
          <p:cNvSpPr txBox="1"/>
          <p:nvPr/>
        </p:nvSpPr>
        <p:spPr>
          <a:xfrm>
            <a:off x="6399969" y="6192971"/>
            <a:ext cx="110068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Air" panose="020B0600000101010101"/>
                <a:ea typeface="배달의민족 한나체 Air" panose="020B0600000101010101"/>
              </a:rPr>
              <a:t>*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Air" panose="020B0600000101010101"/>
                <a:ea typeface="배달의민족 한나체 Air" panose="020B0600000101010101"/>
              </a:rPr>
              <a:t>공급량과 기온의 차이가 크기 때문에 모두 스케일링 하여 나타냄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배달의민족 한나체 Air" panose="020B0600000101010101"/>
              <a:ea typeface="배달의민족 한나체 Air" panose="020B0600000101010101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1E055-DCDC-4F4F-BBA1-9A03D11D8EA3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02-4 Feature 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추가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380B4B-106C-432C-BF01-F6C616D8E9BD}"/>
              </a:ext>
            </a:extLst>
          </p:cNvPr>
          <p:cNvSpPr txBox="1"/>
          <p:nvPr/>
        </p:nvSpPr>
        <p:spPr>
          <a:xfrm>
            <a:off x="1142443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13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242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7076252" y="449585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가스레인저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 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메디치교육센터</a:t>
            </a:r>
            <a:endParaRPr lang="en-US" altLang="ko-KR" sz="900" kern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11099004" y="495298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11296713" y="550660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41D0BC-023B-4862-B29A-96E87A052E22}"/>
              </a:ext>
            </a:extLst>
          </p:cNvPr>
          <p:cNvSpPr txBox="1"/>
          <p:nvPr/>
        </p:nvSpPr>
        <p:spPr>
          <a:xfrm>
            <a:off x="617288" y="1362468"/>
            <a:ext cx="7327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② </a:t>
            </a:r>
            <a:r>
              <a:rPr lang="ko-KR" altLang="en-US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외부데이터 </a:t>
            </a:r>
            <a:r>
              <a:rPr lang="en-US" altLang="ko-KR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기온 반응</a:t>
            </a:r>
            <a:r>
              <a:rPr lang="en-US" altLang="ko-KR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수도권</a:t>
            </a:r>
            <a:r>
              <a:rPr lang="en-US" altLang="ko-KR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), </a:t>
            </a:r>
            <a:r>
              <a:rPr lang="ko-KR" altLang="en-US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산업 기온 반응</a:t>
            </a:r>
            <a:r>
              <a:rPr lang="en-US" altLang="ko-KR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서울</a:t>
            </a:r>
            <a:r>
              <a:rPr lang="en-US" altLang="ko-KR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함수</a:t>
            </a:r>
            <a:endParaRPr lang="en-US" altLang="ko-KR" sz="20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C84179-5357-42D5-828B-9846BCE6E5A4}"/>
              </a:ext>
            </a:extLst>
          </p:cNvPr>
          <p:cNvSpPr txBox="1"/>
          <p:nvPr/>
        </p:nvSpPr>
        <p:spPr>
          <a:xfrm>
            <a:off x="5318231" y="3549425"/>
            <a:ext cx="11006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/>
                <a:ea typeface="배달의민족 한나체 Air" panose="020B0600000101010101"/>
              </a:rPr>
              <a:t>- </a:t>
            </a:r>
            <a:r>
              <a:rPr lang="ko-KR" altLang="en-US" b="1" dirty="0">
                <a:latin typeface="배달의민족 한나체 Air" panose="020B0600000101010101"/>
                <a:ea typeface="배달의민족 한나체 Air" panose="020B0600000101010101"/>
              </a:rPr>
              <a:t>기온반응함수</a:t>
            </a:r>
            <a:r>
              <a:rPr lang="en-US" altLang="ko-KR" b="1" dirty="0">
                <a:latin typeface="배달의민족 한나체 Air" panose="020B0600000101010101"/>
                <a:ea typeface="배달의민족 한나체 Air" panose="020B0600000101010101"/>
              </a:rPr>
              <a:t>, </a:t>
            </a:r>
            <a:r>
              <a:rPr lang="ko-KR" altLang="en-US" b="1" dirty="0">
                <a:latin typeface="배달의민족 한나체 Air" panose="020B0600000101010101"/>
                <a:ea typeface="배달의민족 한나체 Air" panose="020B0600000101010101"/>
              </a:rPr>
              <a:t>산업 기온 반응 함수</a:t>
            </a:r>
            <a:endParaRPr lang="en-US" altLang="ko-KR" b="1" dirty="0">
              <a:latin typeface="배달의민족 한나체 Air" panose="020B0600000101010101"/>
              <a:ea typeface="배달의민족 한나체 Air" panose="020B0600000101010101"/>
            </a:endParaRPr>
          </a:p>
          <a:p>
            <a:r>
              <a:rPr lang="en-US" altLang="ko-KR" dirty="0">
                <a:latin typeface="배달의민족 한나체 Air" panose="020B0600000101010101"/>
                <a:ea typeface="배달의민족 한나체 Air" panose="020B0600000101010101"/>
              </a:rPr>
              <a:t>: </a:t>
            </a:r>
            <a:r>
              <a:rPr lang="ko-KR" altLang="en-US" dirty="0">
                <a:latin typeface="배달의민족 한나체 Air" panose="020B0600000101010101"/>
                <a:ea typeface="배달의민족 한나체 Air" panose="020B0600000101010101"/>
              </a:rPr>
              <a:t>기온이 도시가스수요에 미치는 영향을 </a:t>
            </a:r>
            <a:endParaRPr lang="en-US" altLang="ko-KR" dirty="0">
              <a:latin typeface="배달의민족 한나체 Air" panose="020B0600000101010101"/>
              <a:ea typeface="배달의민족 한나체 Air" panose="020B0600000101010101"/>
            </a:endParaRPr>
          </a:p>
          <a:p>
            <a:r>
              <a:rPr lang="en-US" altLang="ko-KR" dirty="0">
                <a:latin typeface="배달의민족 한나체 Air" panose="020B0600000101010101"/>
                <a:ea typeface="배달의민족 한나체 Air" panose="020B0600000101010101"/>
              </a:rPr>
              <a:t>  </a:t>
            </a:r>
            <a:r>
              <a:rPr lang="ko-KR" altLang="en-US" dirty="0">
                <a:latin typeface="배달의민족 한나체 Air" panose="020B0600000101010101"/>
                <a:ea typeface="배달의민족 한나체 Air" panose="020B0600000101010101"/>
              </a:rPr>
              <a:t>각 개별 기온대별로 나타내어 일종의 함수 형태로 제시한 것</a:t>
            </a:r>
            <a:endParaRPr lang="en-US" altLang="ko-KR" dirty="0">
              <a:latin typeface="배달의민족 한나체 Air" panose="020B0600000101010101"/>
              <a:ea typeface="배달의민족 한나체 Air" panose="020B0600000101010101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⇒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구분별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기온에 따라 기온반응함수와 산업 기온 반응 함수 추가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4EDCFAE-D79F-4947-8728-E1C4C815EA7D}"/>
              </a:ext>
            </a:extLst>
          </p:cNvPr>
          <p:cNvGrpSpPr/>
          <p:nvPr/>
        </p:nvGrpSpPr>
        <p:grpSpPr>
          <a:xfrm>
            <a:off x="1370364" y="1945071"/>
            <a:ext cx="3618196" cy="4459838"/>
            <a:chOff x="1360204" y="1915913"/>
            <a:chExt cx="3618196" cy="445983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ED4E3B6-C610-42EB-96C1-7FC8AEAB2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0204" y="1915913"/>
              <a:ext cx="3618196" cy="4459838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EF337C6-711A-4DC2-A9F2-901276F88FC1}"/>
                </a:ext>
              </a:extLst>
            </p:cNvPr>
            <p:cNvSpPr/>
            <p:nvPr/>
          </p:nvSpPr>
          <p:spPr>
            <a:xfrm>
              <a:off x="2590800" y="1968673"/>
              <a:ext cx="2245360" cy="3999309"/>
            </a:xfrm>
            <a:prstGeom prst="rect">
              <a:avLst/>
            </a:prstGeom>
            <a:noFill/>
            <a:ln w="28575">
              <a:solidFill>
                <a:srgbClr val="FF7C8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403977725">
                    <a:custGeom>
                      <a:avLst/>
                      <a:gdLst>
                        <a:gd name="connsiteX0" fmla="*/ 0 w 2387600"/>
                        <a:gd name="connsiteY0" fmla="*/ 0 h 3999309"/>
                        <a:gd name="connsiteX1" fmla="*/ 644652 w 2387600"/>
                        <a:gd name="connsiteY1" fmla="*/ 0 h 3999309"/>
                        <a:gd name="connsiteX2" fmla="*/ 1193800 w 2387600"/>
                        <a:gd name="connsiteY2" fmla="*/ 0 h 3999309"/>
                        <a:gd name="connsiteX3" fmla="*/ 1719072 w 2387600"/>
                        <a:gd name="connsiteY3" fmla="*/ 0 h 3999309"/>
                        <a:gd name="connsiteX4" fmla="*/ 2387600 w 2387600"/>
                        <a:gd name="connsiteY4" fmla="*/ 0 h 3999309"/>
                        <a:gd name="connsiteX5" fmla="*/ 2387600 w 2387600"/>
                        <a:gd name="connsiteY5" fmla="*/ 611323 h 3999309"/>
                        <a:gd name="connsiteX6" fmla="*/ 2387600 w 2387600"/>
                        <a:gd name="connsiteY6" fmla="*/ 1222646 h 3999309"/>
                        <a:gd name="connsiteX7" fmla="*/ 2387600 w 2387600"/>
                        <a:gd name="connsiteY7" fmla="*/ 1833969 h 3999309"/>
                        <a:gd name="connsiteX8" fmla="*/ 2387600 w 2387600"/>
                        <a:gd name="connsiteY8" fmla="*/ 2405299 h 3999309"/>
                        <a:gd name="connsiteX9" fmla="*/ 2387600 w 2387600"/>
                        <a:gd name="connsiteY9" fmla="*/ 3056615 h 3999309"/>
                        <a:gd name="connsiteX10" fmla="*/ 2387600 w 2387600"/>
                        <a:gd name="connsiteY10" fmla="*/ 3507965 h 3999309"/>
                        <a:gd name="connsiteX11" fmla="*/ 2387600 w 2387600"/>
                        <a:gd name="connsiteY11" fmla="*/ 3999309 h 3999309"/>
                        <a:gd name="connsiteX12" fmla="*/ 1814576 w 2387600"/>
                        <a:gd name="connsiteY12" fmla="*/ 3999309 h 3999309"/>
                        <a:gd name="connsiteX13" fmla="*/ 1289304 w 2387600"/>
                        <a:gd name="connsiteY13" fmla="*/ 3999309 h 3999309"/>
                        <a:gd name="connsiteX14" fmla="*/ 668528 w 2387600"/>
                        <a:gd name="connsiteY14" fmla="*/ 3999309 h 3999309"/>
                        <a:gd name="connsiteX15" fmla="*/ 0 w 2387600"/>
                        <a:gd name="connsiteY15" fmla="*/ 3999309 h 3999309"/>
                        <a:gd name="connsiteX16" fmla="*/ 0 w 2387600"/>
                        <a:gd name="connsiteY16" fmla="*/ 3547958 h 3999309"/>
                        <a:gd name="connsiteX17" fmla="*/ 0 w 2387600"/>
                        <a:gd name="connsiteY17" fmla="*/ 3096608 h 3999309"/>
                        <a:gd name="connsiteX18" fmla="*/ 0 w 2387600"/>
                        <a:gd name="connsiteY18" fmla="*/ 2485285 h 3999309"/>
                        <a:gd name="connsiteX19" fmla="*/ 0 w 2387600"/>
                        <a:gd name="connsiteY19" fmla="*/ 1833969 h 3999309"/>
                        <a:gd name="connsiteX20" fmla="*/ 0 w 2387600"/>
                        <a:gd name="connsiteY20" fmla="*/ 1182653 h 3999309"/>
                        <a:gd name="connsiteX21" fmla="*/ 0 w 2387600"/>
                        <a:gd name="connsiteY21" fmla="*/ 651316 h 3999309"/>
                        <a:gd name="connsiteX22" fmla="*/ 0 w 2387600"/>
                        <a:gd name="connsiteY22" fmla="*/ 0 h 39993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2387600" h="3999309" extrusionOk="0">
                          <a:moveTo>
                            <a:pt x="0" y="0"/>
                          </a:moveTo>
                          <a:cubicBezTo>
                            <a:pt x="232223" y="-27319"/>
                            <a:pt x="474129" y="40605"/>
                            <a:pt x="644652" y="0"/>
                          </a:cubicBezTo>
                          <a:cubicBezTo>
                            <a:pt x="815175" y="-40605"/>
                            <a:pt x="1056388" y="59594"/>
                            <a:pt x="1193800" y="0"/>
                          </a:cubicBezTo>
                          <a:cubicBezTo>
                            <a:pt x="1331212" y="-59594"/>
                            <a:pt x="1591322" y="35601"/>
                            <a:pt x="1719072" y="0"/>
                          </a:cubicBezTo>
                          <a:cubicBezTo>
                            <a:pt x="1846822" y="-35601"/>
                            <a:pt x="2160391" y="56257"/>
                            <a:pt x="2387600" y="0"/>
                          </a:cubicBezTo>
                          <a:cubicBezTo>
                            <a:pt x="2447245" y="239954"/>
                            <a:pt x="2318021" y="416716"/>
                            <a:pt x="2387600" y="611323"/>
                          </a:cubicBezTo>
                          <a:cubicBezTo>
                            <a:pt x="2457179" y="805930"/>
                            <a:pt x="2353660" y="1043045"/>
                            <a:pt x="2387600" y="1222646"/>
                          </a:cubicBezTo>
                          <a:cubicBezTo>
                            <a:pt x="2421540" y="1402247"/>
                            <a:pt x="2354497" y="1541905"/>
                            <a:pt x="2387600" y="1833969"/>
                          </a:cubicBezTo>
                          <a:cubicBezTo>
                            <a:pt x="2420703" y="2126033"/>
                            <a:pt x="2363562" y="2172827"/>
                            <a:pt x="2387600" y="2405299"/>
                          </a:cubicBezTo>
                          <a:cubicBezTo>
                            <a:pt x="2411638" y="2637771"/>
                            <a:pt x="2331987" y="2902737"/>
                            <a:pt x="2387600" y="3056615"/>
                          </a:cubicBezTo>
                          <a:cubicBezTo>
                            <a:pt x="2443213" y="3210493"/>
                            <a:pt x="2341312" y="3367509"/>
                            <a:pt x="2387600" y="3507965"/>
                          </a:cubicBezTo>
                          <a:cubicBezTo>
                            <a:pt x="2433888" y="3648421"/>
                            <a:pt x="2357571" y="3857550"/>
                            <a:pt x="2387600" y="3999309"/>
                          </a:cubicBezTo>
                          <a:cubicBezTo>
                            <a:pt x="2181979" y="4067128"/>
                            <a:pt x="2099366" y="3980583"/>
                            <a:pt x="1814576" y="3999309"/>
                          </a:cubicBezTo>
                          <a:cubicBezTo>
                            <a:pt x="1529786" y="4018035"/>
                            <a:pt x="1448557" y="3983759"/>
                            <a:pt x="1289304" y="3999309"/>
                          </a:cubicBezTo>
                          <a:cubicBezTo>
                            <a:pt x="1130051" y="4014859"/>
                            <a:pt x="890792" y="3927239"/>
                            <a:pt x="668528" y="3999309"/>
                          </a:cubicBezTo>
                          <a:cubicBezTo>
                            <a:pt x="446264" y="4071379"/>
                            <a:pt x="146275" y="3941015"/>
                            <a:pt x="0" y="3999309"/>
                          </a:cubicBezTo>
                          <a:cubicBezTo>
                            <a:pt x="-30559" y="3804944"/>
                            <a:pt x="27032" y="3714697"/>
                            <a:pt x="0" y="3547958"/>
                          </a:cubicBezTo>
                          <a:cubicBezTo>
                            <a:pt x="-27032" y="3381219"/>
                            <a:pt x="14270" y="3211538"/>
                            <a:pt x="0" y="3096608"/>
                          </a:cubicBezTo>
                          <a:cubicBezTo>
                            <a:pt x="-14270" y="2981678"/>
                            <a:pt x="64403" y="2737238"/>
                            <a:pt x="0" y="2485285"/>
                          </a:cubicBezTo>
                          <a:cubicBezTo>
                            <a:pt x="-64403" y="2233332"/>
                            <a:pt x="59615" y="1977110"/>
                            <a:pt x="0" y="1833969"/>
                          </a:cubicBezTo>
                          <a:cubicBezTo>
                            <a:pt x="-59615" y="1690828"/>
                            <a:pt x="28458" y="1365139"/>
                            <a:pt x="0" y="1182653"/>
                          </a:cubicBezTo>
                          <a:cubicBezTo>
                            <a:pt x="-28458" y="1000167"/>
                            <a:pt x="59153" y="889072"/>
                            <a:pt x="0" y="651316"/>
                          </a:cubicBezTo>
                          <a:cubicBezTo>
                            <a:pt x="-59153" y="413560"/>
                            <a:pt x="62603" y="14869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9ED6AE3-6C2C-4555-9CDB-6DBF1F9B9862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02-4 Feature 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추가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D45EEC-C07B-45D7-9E42-79D178A5EC98}"/>
              </a:ext>
            </a:extLst>
          </p:cNvPr>
          <p:cNvSpPr txBox="1"/>
          <p:nvPr/>
        </p:nvSpPr>
        <p:spPr>
          <a:xfrm>
            <a:off x="1142443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14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131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13D0895-5CF7-45C7-B173-E994DD5BF220}"/>
              </a:ext>
            </a:extLst>
          </p:cNvPr>
          <p:cNvGrpSpPr/>
          <p:nvPr/>
        </p:nvGrpSpPr>
        <p:grpSpPr>
          <a:xfrm>
            <a:off x="7165124" y="421621"/>
            <a:ext cx="4678532" cy="434390"/>
            <a:chOff x="7154115" y="558471"/>
            <a:chExt cx="4678532" cy="43439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B9E1089F-1DA3-4CDC-B1F0-FEE54E120507}"/>
                </a:ext>
              </a:extLst>
            </p:cNvPr>
            <p:cNvSpPr/>
            <p:nvPr/>
          </p:nvSpPr>
          <p:spPr>
            <a:xfrm>
              <a:off x="7154115" y="558471"/>
              <a:ext cx="4678532" cy="4343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sx="98000" sy="98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ko-KR" altLang="en-US" sz="900" kern="0" dirty="0" err="1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가스레인저</a:t>
              </a:r>
              <a:r>
                <a:rPr lang="ko-KR" altLang="en-US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X </a:t>
              </a:r>
              <a:r>
                <a:rPr lang="ko-KR" altLang="en-US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sz="900" kern="0" dirty="0" err="1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메디치교육센터</a:t>
              </a:r>
              <a:endPara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30E12F1-EF2B-4ED5-BDC7-577F8ABC47CE}"/>
                </a:ext>
              </a:extLst>
            </p:cNvPr>
            <p:cNvSpPr/>
            <p:nvPr/>
          </p:nvSpPr>
          <p:spPr>
            <a:xfrm>
              <a:off x="11176867" y="604184"/>
              <a:ext cx="585789" cy="342964"/>
            </a:xfrm>
            <a:prstGeom prst="roundRect">
              <a:avLst>
                <a:gd name="adj" fmla="val 50000"/>
              </a:avLst>
            </a:prstGeom>
            <a:solidFill>
              <a:srgbClr val="FF7C8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6FD707B-084E-43A7-86A7-70E5F90E4B57}"/>
                </a:ext>
              </a:extLst>
            </p:cNvPr>
            <p:cNvGrpSpPr/>
            <p:nvPr/>
          </p:nvGrpSpPr>
          <p:grpSpPr>
            <a:xfrm>
              <a:off x="11374563" y="659546"/>
              <a:ext cx="190363" cy="232240"/>
              <a:chOff x="8723416" y="848204"/>
              <a:chExt cx="234685" cy="286312"/>
            </a:xfrm>
          </p:grpSpPr>
          <p:sp>
            <p:nvSpPr>
              <p:cNvPr id="20" name="원형: 비어 있음 19">
                <a:extLst>
                  <a:ext uri="{FF2B5EF4-FFF2-40B4-BE49-F238E27FC236}">
                    <a16:creationId xmlns:a16="http://schemas.microsoft.com/office/drawing/2014/main" id="{E0AF6516-6496-4BA3-B614-827D32C20A7A}"/>
                  </a:ext>
                </a:extLst>
              </p:cNvPr>
              <p:cNvSpPr/>
              <p:nvPr/>
            </p:nvSpPr>
            <p:spPr>
              <a:xfrm>
                <a:off x="8723416" y="848204"/>
                <a:ext cx="209550" cy="209550"/>
              </a:xfrm>
              <a:prstGeom prst="donut">
                <a:avLst>
                  <a:gd name="adj" fmla="val 1476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850F8510-6D98-4A27-AD80-5D1797785508}"/>
                  </a:ext>
                </a:extLst>
              </p:cNvPr>
              <p:cNvSpPr/>
              <p:nvPr/>
            </p:nvSpPr>
            <p:spPr>
              <a:xfrm rot="18900000">
                <a:off x="8922101" y="990516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B6A009A-CBCF-4456-A1F9-2947FBB48343}"/>
              </a:ext>
            </a:extLst>
          </p:cNvPr>
          <p:cNvSpPr/>
          <p:nvPr/>
        </p:nvSpPr>
        <p:spPr>
          <a:xfrm>
            <a:off x="339909" y="1138354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01A6AD9-64C2-44A8-B5BF-2EBB5F459274}"/>
              </a:ext>
            </a:extLst>
          </p:cNvPr>
          <p:cNvGrpSpPr/>
          <p:nvPr/>
        </p:nvGrpSpPr>
        <p:grpSpPr>
          <a:xfrm>
            <a:off x="5196000" y="2689641"/>
            <a:ext cx="1800000" cy="1800000"/>
            <a:chOff x="8846116" y="4168827"/>
            <a:chExt cx="1083168" cy="1083168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1105B5F-82DD-4513-9788-E2A3E36D8A41}"/>
                </a:ext>
              </a:extLst>
            </p:cNvPr>
            <p:cNvSpPr/>
            <p:nvPr/>
          </p:nvSpPr>
          <p:spPr>
            <a:xfrm>
              <a:off x="8846116" y="4168827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E3F297A-3A07-412F-80FA-52A1A2B9F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31" y="4358843"/>
              <a:ext cx="703135" cy="70313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D2CCC9E-F2BA-4893-913D-8EA7CB1AFC9F}"/>
              </a:ext>
            </a:extLst>
          </p:cNvPr>
          <p:cNvGrpSpPr/>
          <p:nvPr/>
        </p:nvGrpSpPr>
        <p:grpSpPr>
          <a:xfrm>
            <a:off x="8938936" y="2694941"/>
            <a:ext cx="1800000" cy="1800000"/>
            <a:chOff x="8723358" y="1778931"/>
            <a:chExt cx="1083168" cy="1083168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842E700-30DA-4029-BF64-30DD15BAA146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52E3BE6-129A-4E01-AA2E-DB07CB084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532CD46-C31E-4705-9FF4-5CE30B5B24A7}"/>
              </a:ext>
            </a:extLst>
          </p:cNvPr>
          <p:cNvGrpSpPr/>
          <p:nvPr/>
        </p:nvGrpSpPr>
        <p:grpSpPr>
          <a:xfrm>
            <a:off x="1544772" y="2685631"/>
            <a:ext cx="1800000" cy="1800000"/>
            <a:chOff x="2899657" y="4303429"/>
            <a:chExt cx="1083168" cy="1083168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0F5716C-9DD5-441F-AA66-168334B3A328}"/>
                </a:ext>
              </a:extLst>
            </p:cNvPr>
            <p:cNvSpPr/>
            <p:nvPr/>
          </p:nvSpPr>
          <p:spPr>
            <a:xfrm>
              <a:off x="2899657" y="4303429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0B17002-5F2A-4700-9767-035D2089B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175" y="4478947"/>
              <a:ext cx="732133" cy="732133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569741C-3529-4869-95B2-4F3A24B67FA0}"/>
              </a:ext>
            </a:extLst>
          </p:cNvPr>
          <p:cNvSpPr txBox="1"/>
          <p:nvPr/>
        </p:nvSpPr>
        <p:spPr>
          <a:xfrm>
            <a:off x="2057012" y="4668588"/>
            <a:ext cx="103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유현주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9A00E3-FAD7-4AFD-9526-92D2AF784B08}"/>
              </a:ext>
            </a:extLst>
          </p:cNvPr>
          <p:cNvSpPr txBox="1"/>
          <p:nvPr/>
        </p:nvSpPr>
        <p:spPr>
          <a:xfrm>
            <a:off x="5774685" y="4668588"/>
            <a:ext cx="103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정찬웅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14845-93BE-40FD-806C-0836499ECC7B}"/>
              </a:ext>
            </a:extLst>
          </p:cNvPr>
          <p:cNvSpPr txBox="1"/>
          <p:nvPr/>
        </p:nvSpPr>
        <p:spPr>
          <a:xfrm>
            <a:off x="9492359" y="4651668"/>
            <a:ext cx="103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서민지</a:t>
            </a:r>
          </a:p>
        </p:txBody>
      </p:sp>
    </p:spTree>
    <p:extLst>
      <p:ext uri="{BB962C8B-B14F-4D97-AF65-F5344CB8AC3E}">
        <p14:creationId xmlns:p14="http://schemas.microsoft.com/office/powerpoint/2010/main" val="3153195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7076252" y="449585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가스레인저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 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메디치교육센터</a:t>
            </a:r>
            <a:endParaRPr lang="en-US" altLang="ko-KR" sz="900" kern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11099004" y="495298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11296713" y="550660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41D0BC-023B-4862-B29A-96E87A052E22}"/>
              </a:ext>
            </a:extLst>
          </p:cNvPr>
          <p:cNvSpPr txBox="1"/>
          <p:nvPr/>
        </p:nvSpPr>
        <p:spPr>
          <a:xfrm>
            <a:off x="617288" y="1362468"/>
            <a:ext cx="7327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③ </a:t>
            </a:r>
            <a:r>
              <a:rPr lang="ko-KR" altLang="en-US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외부데이터 </a:t>
            </a:r>
            <a:r>
              <a:rPr lang="en-US" altLang="ko-KR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난방지수</a:t>
            </a:r>
            <a:endParaRPr lang="en-US" altLang="ko-KR" sz="20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C84179-5357-42D5-828B-9846BCE6E5A4}"/>
              </a:ext>
            </a:extLst>
          </p:cNvPr>
          <p:cNvSpPr txBox="1"/>
          <p:nvPr/>
        </p:nvSpPr>
        <p:spPr>
          <a:xfrm>
            <a:off x="845282" y="1802145"/>
            <a:ext cx="11006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/>
                <a:ea typeface="배달의민족 한나체 Air" panose="020B0600000101010101"/>
              </a:rPr>
              <a:t>: </a:t>
            </a:r>
            <a:r>
              <a:rPr lang="ko-KR" altLang="en-US" dirty="0">
                <a:latin typeface="배달의민족 한나체 Air" panose="020B0600000101010101"/>
                <a:ea typeface="배달의민족 한나체 Air" panose="020B0600000101010101"/>
              </a:rPr>
              <a:t>한국지역난방공사의 난방지수</a:t>
            </a:r>
            <a:r>
              <a:rPr lang="en-US" altLang="ko-KR" dirty="0">
                <a:latin typeface="배달의민족 한나체 Air" panose="020B0600000101010101"/>
                <a:ea typeface="배달의민족 한나체 Air" panose="020B0600000101010101"/>
              </a:rPr>
              <a:t>(</a:t>
            </a:r>
            <a:r>
              <a:rPr lang="ko-KR" altLang="en-US" dirty="0">
                <a:latin typeface="배달의민족 한나체 Air" panose="020B0600000101010101"/>
                <a:ea typeface="배달의민족 한나체 Air" panose="020B0600000101010101"/>
              </a:rPr>
              <a:t>최근 </a:t>
            </a:r>
            <a:r>
              <a:rPr lang="en-US" altLang="ko-KR" dirty="0">
                <a:latin typeface="배달의민족 한나체 Air" panose="020B0600000101010101"/>
                <a:ea typeface="배달의민족 한나체 Air" panose="020B0600000101010101"/>
              </a:rPr>
              <a:t>1</a:t>
            </a:r>
            <a:r>
              <a:rPr lang="ko-KR" altLang="en-US" dirty="0">
                <a:latin typeface="배달의민족 한나체 Air" panose="020B0600000101010101"/>
                <a:ea typeface="배달의민족 한나체 Air" panose="020B0600000101010101"/>
              </a:rPr>
              <a:t>년간 시간당 최대 </a:t>
            </a:r>
            <a:r>
              <a:rPr lang="ko-KR" altLang="en-US" dirty="0" err="1">
                <a:latin typeface="배달의민족 한나체 Air" panose="020B0600000101010101"/>
                <a:ea typeface="배달의민족 한나체 Air" panose="020B0600000101010101"/>
              </a:rPr>
              <a:t>열공급</a:t>
            </a:r>
            <a:r>
              <a:rPr lang="ko-KR" altLang="en-US" dirty="0">
                <a:latin typeface="배달의민족 한나체 Air" panose="020B0600000101010101"/>
                <a:ea typeface="배달의민족 한나체 Air" panose="020B0600000101010101"/>
              </a:rPr>
              <a:t> 실적을 </a:t>
            </a:r>
            <a:r>
              <a:rPr lang="en-US" altLang="ko-KR" dirty="0">
                <a:latin typeface="배달의민족 한나체 Air" panose="020B0600000101010101"/>
                <a:ea typeface="배달의민족 한나체 Air" panose="020B0600000101010101"/>
              </a:rPr>
              <a:t>1000</a:t>
            </a:r>
            <a:r>
              <a:rPr lang="ko-KR" altLang="en-US" dirty="0">
                <a:latin typeface="배달의민족 한나체 Air" panose="020B0600000101010101"/>
                <a:ea typeface="배달의민족 한나체 Air" panose="020B0600000101010101"/>
              </a:rPr>
              <a:t>으로 두고 지수화한 값</a:t>
            </a:r>
            <a:r>
              <a:rPr lang="en-US" altLang="ko-KR" dirty="0">
                <a:latin typeface="배달의민족 한나체 Air" panose="020B0600000101010101"/>
                <a:ea typeface="배달의민족 한나체 Air" panose="020B0600000101010101"/>
              </a:rPr>
              <a:t>)</a:t>
            </a:r>
            <a:r>
              <a:rPr lang="ko-KR" altLang="en-US" dirty="0">
                <a:latin typeface="배달의민족 한나체 Air" panose="020B0600000101010101"/>
                <a:ea typeface="배달의민족 한나체 Air" panose="020B0600000101010101"/>
              </a:rPr>
              <a:t>에 대한</a:t>
            </a:r>
            <a:r>
              <a:rPr lang="en-US" altLang="ko-KR" dirty="0">
                <a:latin typeface="배달의민족 한나체 Air" panose="020B0600000101010101"/>
                <a:ea typeface="배달의민족 한나체 Air" panose="020B0600000101010101"/>
              </a:rPr>
              <a:t> </a:t>
            </a:r>
          </a:p>
          <a:p>
            <a:r>
              <a:rPr lang="en-US" altLang="ko-KR" dirty="0">
                <a:latin typeface="배달의민족 한나체 Air" panose="020B0600000101010101"/>
                <a:ea typeface="배달의민족 한나체 Air" panose="020B0600000101010101"/>
              </a:rPr>
              <a:t>  </a:t>
            </a:r>
            <a:r>
              <a:rPr lang="ko-KR" altLang="en-US" dirty="0">
                <a:latin typeface="배달의민족 한나체 Air" panose="020B0600000101010101"/>
                <a:ea typeface="배달의민족 한나체 Air" panose="020B0600000101010101"/>
              </a:rPr>
              <a:t>정보를 </a:t>
            </a:r>
            <a:r>
              <a:rPr lang="ko-KR" altLang="en-US" dirty="0" err="1">
                <a:latin typeface="배달의민족 한나체 Air" panose="020B0600000101010101"/>
                <a:ea typeface="배달의민족 한나체 Air" panose="020B0600000101010101"/>
              </a:rPr>
              <a:t>날짜별</a:t>
            </a:r>
            <a:r>
              <a:rPr lang="en-US" altLang="ko-KR" dirty="0">
                <a:latin typeface="배달의민족 한나체 Air" panose="020B0600000101010101"/>
                <a:ea typeface="배달의민족 한나체 Air" panose="020B0600000101010101"/>
              </a:rPr>
              <a:t>, </a:t>
            </a:r>
            <a:r>
              <a:rPr lang="ko-KR" altLang="en-US" dirty="0">
                <a:latin typeface="배달의민족 한나체 Air" panose="020B0600000101010101"/>
                <a:ea typeface="배달의민족 한나체 Air" panose="020B0600000101010101"/>
              </a:rPr>
              <a:t>시간대별</a:t>
            </a:r>
            <a:r>
              <a:rPr lang="en-US" altLang="ko-KR" dirty="0">
                <a:latin typeface="배달의민족 한나체 Air" panose="020B0600000101010101"/>
                <a:ea typeface="배달의민족 한나체 Air" panose="020B0600000101010101"/>
              </a:rPr>
              <a:t>, </a:t>
            </a:r>
            <a:r>
              <a:rPr lang="ko-KR" altLang="en-US" dirty="0" err="1">
                <a:latin typeface="배달의민족 한나체 Air" panose="020B0600000101010101"/>
                <a:ea typeface="배달의민족 한나체 Air" panose="020B0600000101010101"/>
              </a:rPr>
              <a:t>지사별</a:t>
            </a:r>
            <a:r>
              <a:rPr lang="ko-KR" altLang="en-US" dirty="0">
                <a:latin typeface="배달의민족 한나체 Air" panose="020B0600000101010101"/>
                <a:ea typeface="배달의민족 한나체 Air" panose="020B0600000101010101"/>
              </a:rPr>
              <a:t> 난방지수</a:t>
            </a:r>
            <a:endParaRPr lang="en-US" altLang="ko-KR" dirty="0">
              <a:latin typeface="배달의민족 한나체 Air" panose="020B0600000101010101"/>
              <a:ea typeface="배달의민족 한나체 Air" panose="020B0600000101010101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781FF2A-72CF-412E-A1B8-3B3F0BFBA472}"/>
              </a:ext>
            </a:extLst>
          </p:cNvPr>
          <p:cNvGrpSpPr/>
          <p:nvPr/>
        </p:nvGrpSpPr>
        <p:grpSpPr>
          <a:xfrm>
            <a:off x="3628445" y="2426487"/>
            <a:ext cx="4926673" cy="3967864"/>
            <a:chOff x="3870959" y="2386920"/>
            <a:chExt cx="4926673" cy="396786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D9E3911-7101-47FE-93BE-D6642B6C9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6624" y="2432583"/>
              <a:ext cx="4581008" cy="392220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763DC20-833E-4720-907C-97518C2D2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0959" y="2386920"/>
              <a:ext cx="428629" cy="392220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24FE886-A92F-44B5-9AD3-8276FE5D3070}"/>
                </a:ext>
              </a:extLst>
            </p:cNvPr>
            <p:cNvSpPr/>
            <p:nvPr/>
          </p:nvSpPr>
          <p:spPr>
            <a:xfrm>
              <a:off x="3913632" y="2810256"/>
              <a:ext cx="499872" cy="1614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701F81-8038-42BD-8D8F-B2178A4F58AE}"/>
              </a:ext>
            </a:extLst>
          </p:cNvPr>
          <p:cNvSpPr/>
          <p:nvPr/>
        </p:nvSpPr>
        <p:spPr>
          <a:xfrm>
            <a:off x="7795031" y="2436647"/>
            <a:ext cx="739767" cy="3902721"/>
          </a:xfrm>
          <a:prstGeom prst="rect">
            <a:avLst/>
          </a:prstGeom>
          <a:noFill/>
          <a:ln w="28575">
            <a:solidFill>
              <a:srgbClr val="FF7C8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403977725">
                  <a:custGeom>
                    <a:avLst/>
                    <a:gdLst>
                      <a:gd name="connsiteX0" fmla="*/ 0 w 2387600"/>
                      <a:gd name="connsiteY0" fmla="*/ 0 h 3999309"/>
                      <a:gd name="connsiteX1" fmla="*/ 644652 w 2387600"/>
                      <a:gd name="connsiteY1" fmla="*/ 0 h 3999309"/>
                      <a:gd name="connsiteX2" fmla="*/ 1193800 w 2387600"/>
                      <a:gd name="connsiteY2" fmla="*/ 0 h 3999309"/>
                      <a:gd name="connsiteX3" fmla="*/ 1719072 w 2387600"/>
                      <a:gd name="connsiteY3" fmla="*/ 0 h 3999309"/>
                      <a:gd name="connsiteX4" fmla="*/ 2387600 w 2387600"/>
                      <a:gd name="connsiteY4" fmla="*/ 0 h 3999309"/>
                      <a:gd name="connsiteX5" fmla="*/ 2387600 w 2387600"/>
                      <a:gd name="connsiteY5" fmla="*/ 611323 h 3999309"/>
                      <a:gd name="connsiteX6" fmla="*/ 2387600 w 2387600"/>
                      <a:gd name="connsiteY6" fmla="*/ 1222646 h 3999309"/>
                      <a:gd name="connsiteX7" fmla="*/ 2387600 w 2387600"/>
                      <a:gd name="connsiteY7" fmla="*/ 1833969 h 3999309"/>
                      <a:gd name="connsiteX8" fmla="*/ 2387600 w 2387600"/>
                      <a:gd name="connsiteY8" fmla="*/ 2405299 h 3999309"/>
                      <a:gd name="connsiteX9" fmla="*/ 2387600 w 2387600"/>
                      <a:gd name="connsiteY9" fmla="*/ 3056615 h 3999309"/>
                      <a:gd name="connsiteX10" fmla="*/ 2387600 w 2387600"/>
                      <a:gd name="connsiteY10" fmla="*/ 3507965 h 3999309"/>
                      <a:gd name="connsiteX11" fmla="*/ 2387600 w 2387600"/>
                      <a:gd name="connsiteY11" fmla="*/ 3999309 h 3999309"/>
                      <a:gd name="connsiteX12" fmla="*/ 1814576 w 2387600"/>
                      <a:gd name="connsiteY12" fmla="*/ 3999309 h 3999309"/>
                      <a:gd name="connsiteX13" fmla="*/ 1289304 w 2387600"/>
                      <a:gd name="connsiteY13" fmla="*/ 3999309 h 3999309"/>
                      <a:gd name="connsiteX14" fmla="*/ 668528 w 2387600"/>
                      <a:gd name="connsiteY14" fmla="*/ 3999309 h 3999309"/>
                      <a:gd name="connsiteX15" fmla="*/ 0 w 2387600"/>
                      <a:gd name="connsiteY15" fmla="*/ 3999309 h 3999309"/>
                      <a:gd name="connsiteX16" fmla="*/ 0 w 2387600"/>
                      <a:gd name="connsiteY16" fmla="*/ 3547958 h 3999309"/>
                      <a:gd name="connsiteX17" fmla="*/ 0 w 2387600"/>
                      <a:gd name="connsiteY17" fmla="*/ 3096608 h 3999309"/>
                      <a:gd name="connsiteX18" fmla="*/ 0 w 2387600"/>
                      <a:gd name="connsiteY18" fmla="*/ 2485285 h 3999309"/>
                      <a:gd name="connsiteX19" fmla="*/ 0 w 2387600"/>
                      <a:gd name="connsiteY19" fmla="*/ 1833969 h 3999309"/>
                      <a:gd name="connsiteX20" fmla="*/ 0 w 2387600"/>
                      <a:gd name="connsiteY20" fmla="*/ 1182653 h 3999309"/>
                      <a:gd name="connsiteX21" fmla="*/ 0 w 2387600"/>
                      <a:gd name="connsiteY21" fmla="*/ 651316 h 3999309"/>
                      <a:gd name="connsiteX22" fmla="*/ 0 w 2387600"/>
                      <a:gd name="connsiteY22" fmla="*/ 0 h 3999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387600" h="3999309" extrusionOk="0">
                        <a:moveTo>
                          <a:pt x="0" y="0"/>
                        </a:moveTo>
                        <a:cubicBezTo>
                          <a:pt x="232223" y="-27319"/>
                          <a:pt x="474129" y="40605"/>
                          <a:pt x="644652" y="0"/>
                        </a:cubicBezTo>
                        <a:cubicBezTo>
                          <a:pt x="815175" y="-40605"/>
                          <a:pt x="1056388" y="59594"/>
                          <a:pt x="1193800" y="0"/>
                        </a:cubicBezTo>
                        <a:cubicBezTo>
                          <a:pt x="1331212" y="-59594"/>
                          <a:pt x="1591322" y="35601"/>
                          <a:pt x="1719072" y="0"/>
                        </a:cubicBezTo>
                        <a:cubicBezTo>
                          <a:pt x="1846822" y="-35601"/>
                          <a:pt x="2160391" y="56257"/>
                          <a:pt x="2387600" y="0"/>
                        </a:cubicBezTo>
                        <a:cubicBezTo>
                          <a:pt x="2447245" y="239954"/>
                          <a:pt x="2318021" y="416716"/>
                          <a:pt x="2387600" y="611323"/>
                        </a:cubicBezTo>
                        <a:cubicBezTo>
                          <a:pt x="2457179" y="805930"/>
                          <a:pt x="2353660" y="1043045"/>
                          <a:pt x="2387600" y="1222646"/>
                        </a:cubicBezTo>
                        <a:cubicBezTo>
                          <a:pt x="2421540" y="1402247"/>
                          <a:pt x="2354497" y="1541905"/>
                          <a:pt x="2387600" y="1833969"/>
                        </a:cubicBezTo>
                        <a:cubicBezTo>
                          <a:pt x="2420703" y="2126033"/>
                          <a:pt x="2363562" y="2172827"/>
                          <a:pt x="2387600" y="2405299"/>
                        </a:cubicBezTo>
                        <a:cubicBezTo>
                          <a:pt x="2411638" y="2637771"/>
                          <a:pt x="2331987" y="2902737"/>
                          <a:pt x="2387600" y="3056615"/>
                        </a:cubicBezTo>
                        <a:cubicBezTo>
                          <a:pt x="2443213" y="3210493"/>
                          <a:pt x="2341312" y="3367509"/>
                          <a:pt x="2387600" y="3507965"/>
                        </a:cubicBezTo>
                        <a:cubicBezTo>
                          <a:pt x="2433888" y="3648421"/>
                          <a:pt x="2357571" y="3857550"/>
                          <a:pt x="2387600" y="3999309"/>
                        </a:cubicBezTo>
                        <a:cubicBezTo>
                          <a:pt x="2181979" y="4067128"/>
                          <a:pt x="2099366" y="3980583"/>
                          <a:pt x="1814576" y="3999309"/>
                        </a:cubicBezTo>
                        <a:cubicBezTo>
                          <a:pt x="1529786" y="4018035"/>
                          <a:pt x="1448557" y="3983759"/>
                          <a:pt x="1289304" y="3999309"/>
                        </a:cubicBezTo>
                        <a:cubicBezTo>
                          <a:pt x="1130051" y="4014859"/>
                          <a:pt x="890792" y="3927239"/>
                          <a:pt x="668528" y="3999309"/>
                        </a:cubicBezTo>
                        <a:cubicBezTo>
                          <a:pt x="446264" y="4071379"/>
                          <a:pt x="146275" y="3941015"/>
                          <a:pt x="0" y="3999309"/>
                        </a:cubicBezTo>
                        <a:cubicBezTo>
                          <a:pt x="-30559" y="3804944"/>
                          <a:pt x="27032" y="3714697"/>
                          <a:pt x="0" y="3547958"/>
                        </a:cubicBezTo>
                        <a:cubicBezTo>
                          <a:pt x="-27032" y="3381219"/>
                          <a:pt x="14270" y="3211538"/>
                          <a:pt x="0" y="3096608"/>
                        </a:cubicBezTo>
                        <a:cubicBezTo>
                          <a:pt x="-14270" y="2981678"/>
                          <a:pt x="64403" y="2737238"/>
                          <a:pt x="0" y="2485285"/>
                        </a:cubicBezTo>
                        <a:cubicBezTo>
                          <a:pt x="-64403" y="2233332"/>
                          <a:pt x="59615" y="1977110"/>
                          <a:pt x="0" y="1833969"/>
                        </a:cubicBezTo>
                        <a:cubicBezTo>
                          <a:pt x="-59615" y="1690828"/>
                          <a:pt x="28458" y="1365139"/>
                          <a:pt x="0" y="1182653"/>
                        </a:cubicBezTo>
                        <a:cubicBezTo>
                          <a:pt x="-28458" y="1000167"/>
                          <a:pt x="59153" y="889072"/>
                          <a:pt x="0" y="651316"/>
                        </a:cubicBezTo>
                        <a:cubicBezTo>
                          <a:pt x="-59153" y="413560"/>
                          <a:pt x="62603" y="14869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544050-5169-4710-A301-1BA6AAEEA2D7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02-4 Feature 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추가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07554E-EBC3-472E-A7CD-2018387C87BE}"/>
              </a:ext>
            </a:extLst>
          </p:cNvPr>
          <p:cNvSpPr txBox="1"/>
          <p:nvPr/>
        </p:nvSpPr>
        <p:spPr>
          <a:xfrm>
            <a:off x="1142443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15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637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7076252" y="449585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가스레인저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 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메디치교육센터</a:t>
            </a:r>
            <a:endParaRPr lang="en-US" altLang="ko-KR" sz="900" kern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11099004" y="495298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11296713" y="550660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56254" y="1097361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05B00-CCDE-41BD-ACBB-E50C7726DF4A}"/>
              </a:ext>
            </a:extLst>
          </p:cNvPr>
          <p:cNvSpPr txBox="1"/>
          <p:nvPr/>
        </p:nvSpPr>
        <p:spPr>
          <a:xfrm>
            <a:off x="723147" y="1493679"/>
            <a:ext cx="8340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④ 외부데이터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천연가스의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수입물가지수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수입금액지수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수입물량지수 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0AB0FD-A1F4-4272-A8A6-408D0D1D78CA}"/>
              </a:ext>
            </a:extLst>
          </p:cNvPr>
          <p:cNvSpPr txBox="1"/>
          <p:nvPr/>
        </p:nvSpPr>
        <p:spPr>
          <a:xfrm>
            <a:off x="1011582" y="1936637"/>
            <a:ext cx="10193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천연가스 해외 수입 의존도가 높기 때문에 </a:t>
            </a:r>
            <a:r>
              <a:rPr lang="ko-KR" altLang="en-US" b="0" i="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수입 상품의 종합적인 가격수준을 측정하는 통계지표 </a:t>
            </a:r>
            <a:r>
              <a:rPr lang="en-US" altLang="ko-KR" b="0" i="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b="0" i="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가지 사용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한국은행 경제통계시스템으로부터 월별 수입물가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수입금액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수입물량지수 추출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46E2513-7F6C-4E6D-B2EB-EE83676D0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35" y="2733140"/>
            <a:ext cx="6667369" cy="361654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0EF1833-FE84-4625-B407-37A0568E385F}"/>
              </a:ext>
            </a:extLst>
          </p:cNvPr>
          <p:cNvSpPr/>
          <p:nvPr/>
        </p:nvSpPr>
        <p:spPr>
          <a:xfrm>
            <a:off x="3683930" y="2709460"/>
            <a:ext cx="4908298" cy="3394027"/>
          </a:xfrm>
          <a:prstGeom prst="rect">
            <a:avLst/>
          </a:prstGeom>
          <a:noFill/>
          <a:ln w="28575">
            <a:solidFill>
              <a:srgbClr val="FF7C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A46B7-2201-4B6C-BE60-7A8409A5A714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02-4 Feature 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추가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2809E3-C5A5-4D2D-9E55-CD30E6294867}"/>
              </a:ext>
            </a:extLst>
          </p:cNvPr>
          <p:cNvSpPr txBox="1"/>
          <p:nvPr/>
        </p:nvSpPr>
        <p:spPr>
          <a:xfrm>
            <a:off x="1142443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16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7844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7076252" y="449585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가스레인저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 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메디치교육센터</a:t>
            </a:r>
            <a:endParaRPr lang="en-US" altLang="ko-KR" sz="900" kern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11099004" y="495298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11296713" y="550660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05B00-CCDE-41BD-ACBB-E50C7726DF4A}"/>
              </a:ext>
            </a:extLst>
          </p:cNvPr>
          <p:cNvSpPr txBox="1"/>
          <p:nvPr/>
        </p:nvSpPr>
        <p:spPr>
          <a:xfrm>
            <a:off x="723148" y="1493679"/>
            <a:ext cx="589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⑤ 외부데이터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천연가스 에너지 소비량 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0AB0FD-A1F4-4272-A8A6-408D0D1D78CA}"/>
              </a:ext>
            </a:extLst>
          </p:cNvPr>
          <p:cNvSpPr txBox="1"/>
          <p:nvPr/>
        </p:nvSpPr>
        <p:spPr>
          <a:xfrm>
            <a:off x="995237" y="1921364"/>
            <a:ext cx="10193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천연가스 소비량은 수요를 나타내는 한 지표이기에 공급량 예측에 영향을 줄 것이라 판단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한국은행 경제통계시스템으로부터 월 별 천연가스 에너지 소비량 데이터 추출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4D26A8-DB8D-44A0-B572-17C55ED8B5AA}"/>
              </a:ext>
            </a:extLst>
          </p:cNvPr>
          <p:cNvGrpSpPr/>
          <p:nvPr/>
        </p:nvGrpSpPr>
        <p:grpSpPr>
          <a:xfrm>
            <a:off x="2714609" y="2612951"/>
            <a:ext cx="6754346" cy="3686204"/>
            <a:chOff x="2948093" y="2662576"/>
            <a:chExt cx="6315657" cy="344678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0D130C6-B0B7-4FC3-B285-7655E7C3F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8093" y="2698938"/>
              <a:ext cx="6287377" cy="341042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5C32372-4EC8-47D6-96F1-2553D189CA63}"/>
                </a:ext>
              </a:extLst>
            </p:cNvPr>
            <p:cNvSpPr/>
            <p:nvPr/>
          </p:nvSpPr>
          <p:spPr>
            <a:xfrm>
              <a:off x="8681147" y="2662576"/>
              <a:ext cx="582603" cy="3200592"/>
            </a:xfrm>
            <a:prstGeom prst="rect">
              <a:avLst/>
            </a:prstGeom>
            <a:noFill/>
            <a:ln w="28575">
              <a:solidFill>
                <a:srgbClr val="FF7C8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6E01B02-F00B-4D33-B66B-0274E3178BD3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02-4 Feature 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추가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DCC473-138A-4AA3-A0CE-F61EDEF3F8E1}"/>
              </a:ext>
            </a:extLst>
          </p:cNvPr>
          <p:cNvSpPr txBox="1"/>
          <p:nvPr/>
        </p:nvSpPr>
        <p:spPr>
          <a:xfrm>
            <a:off x="1142443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17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3775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7076252" y="449585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가스레인저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 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메디치교육센터</a:t>
            </a:r>
            <a:endParaRPr lang="en-US" altLang="ko-KR" sz="900" kern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11099004" y="495298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11296713" y="550660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02-5 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상관관계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F0FBE7-C7FB-490D-8C0F-DA0366B03AFE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05B00-CCDE-41BD-ACBB-E50C7726DF4A}"/>
              </a:ext>
            </a:extLst>
          </p:cNvPr>
          <p:cNvSpPr txBox="1"/>
          <p:nvPr/>
        </p:nvSpPr>
        <p:spPr>
          <a:xfrm>
            <a:off x="746008" y="1415648"/>
            <a:ext cx="589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상관관계 확인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244F2E-F0BB-43AC-8848-C2F530D76B14}"/>
              </a:ext>
            </a:extLst>
          </p:cNvPr>
          <p:cNvSpPr txBox="1"/>
          <p:nvPr/>
        </p:nvSpPr>
        <p:spPr>
          <a:xfrm>
            <a:off x="746008" y="1819824"/>
            <a:ext cx="8706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기온반응도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난방지수 및 공급량 파생변수는 공급량과 양의 상관관계를 가짐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계절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기온은 공급량과 음의 상관관계를 가짐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추가한 외부데이터 사이 높은 양의 상관관계를 보임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DA01C8F-1BAD-4FF0-8C49-75B02C746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358" y="2163921"/>
            <a:ext cx="6916503" cy="437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C61018-8FA7-421A-A193-586B31592207}"/>
              </a:ext>
            </a:extLst>
          </p:cNvPr>
          <p:cNvSpPr txBox="1"/>
          <p:nvPr/>
        </p:nvSpPr>
        <p:spPr>
          <a:xfrm>
            <a:off x="1142443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18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5651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205754" y="198044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DB597-966A-4DA6-9DB5-5A087ABA7404}"/>
              </a:ext>
            </a:extLst>
          </p:cNvPr>
          <p:cNvSpPr txBox="1"/>
          <p:nvPr/>
        </p:nvSpPr>
        <p:spPr>
          <a:xfrm>
            <a:off x="1087617" y="517313"/>
            <a:ext cx="4444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CONTENTS</a:t>
            </a:r>
            <a:endParaRPr lang="en-US" altLang="ko-KR" sz="20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4584CF-0D7D-46DC-B35F-C503F6D320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3" y="428125"/>
            <a:ext cx="522068" cy="4727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40DAA9D-5A68-4235-847C-FB687CBD97ED}"/>
              </a:ext>
            </a:extLst>
          </p:cNvPr>
          <p:cNvSpPr txBox="1"/>
          <p:nvPr/>
        </p:nvSpPr>
        <p:spPr>
          <a:xfrm>
            <a:off x="5379463" y="3113854"/>
            <a:ext cx="14684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6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25B491-EBAD-4EAA-8739-892D3C622EC5}"/>
              </a:ext>
            </a:extLst>
          </p:cNvPr>
          <p:cNvSpPr txBox="1"/>
          <p:nvPr/>
        </p:nvSpPr>
        <p:spPr>
          <a:xfrm>
            <a:off x="4790831" y="4015644"/>
            <a:ext cx="26103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모델링 및 분석 결과</a:t>
            </a:r>
            <a:endParaRPr lang="en-US" altLang="ko-KR" sz="20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049D8BC-2023-4D14-B609-8D1D07143B04}"/>
              </a:ext>
            </a:extLst>
          </p:cNvPr>
          <p:cNvCxnSpPr>
            <a:cxnSpLocks/>
          </p:cNvCxnSpPr>
          <p:nvPr/>
        </p:nvCxnSpPr>
        <p:spPr>
          <a:xfrm>
            <a:off x="2908485" y="692766"/>
            <a:ext cx="8378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954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7076252" y="449585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가스레인저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 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메디치교육센터</a:t>
            </a:r>
            <a:endParaRPr lang="en-US" altLang="ko-KR" sz="900" kern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11099004" y="495298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11296713" y="550660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03-1 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외부데이터 </a:t>
            </a: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Modeling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B3FF2E-2598-412B-87C9-4CD2B8C30233}"/>
              </a:ext>
            </a:extLst>
          </p:cNvPr>
          <p:cNvSpPr txBox="1"/>
          <p:nvPr/>
        </p:nvSpPr>
        <p:spPr>
          <a:xfrm>
            <a:off x="1043928" y="1876802"/>
            <a:ext cx="10710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외부 데이터 활용 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2019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이후 데이터를 활용하는 것은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data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leakage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해당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2018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년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12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월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31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 이전 데이터를 활용하여 예측을 진행한 후 사용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D876F-5D76-40CD-8F8E-F10C6B3341FE}"/>
              </a:ext>
            </a:extLst>
          </p:cNvPr>
          <p:cNvSpPr txBox="1"/>
          <p:nvPr/>
        </p:nvSpPr>
        <p:spPr>
          <a:xfrm>
            <a:off x="710005" y="1407992"/>
            <a:ext cx="4055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외부 데이터 예측 모델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476A6CD-675F-4FF6-B610-0F8B85E2FE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087" y="5090746"/>
            <a:ext cx="1605857" cy="4656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86CDEC-E674-4A26-B97F-B490E6FFEA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862" y="3905202"/>
            <a:ext cx="1730701" cy="93720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2C2D80C-2ED3-43D5-ABF3-FB89CA4911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673" y="3305980"/>
            <a:ext cx="1319548" cy="10994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46F8A30-56B8-4824-BD06-3237B72888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600" y="3283719"/>
            <a:ext cx="1872667" cy="46229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27DECF4-AADE-48FD-8026-A1DB5F08433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7" b="9398"/>
          <a:stretch/>
        </p:blipFill>
        <p:spPr>
          <a:xfrm>
            <a:off x="6302933" y="5090746"/>
            <a:ext cx="1629539" cy="6195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0BB508C-34C5-411E-96D9-C16312CAB0F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64" r="5833"/>
          <a:stretch/>
        </p:blipFill>
        <p:spPr>
          <a:xfrm>
            <a:off x="7538942" y="3008720"/>
            <a:ext cx="1253178" cy="113362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767D953-76EB-445C-B3E3-D6D9574E964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734" y="4601434"/>
            <a:ext cx="1541002" cy="4691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9C9CDE4-0D75-42FD-B362-99EC25C96B9F}"/>
              </a:ext>
            </a:extLst>
          </p:cNvPr>
          <p:cNvSpPr txBox="1"/>
          <p:nvPr/>
        </p:nvSpPr>
        <p:spPr>
          <a:xfrm>
            <a:off x="1101078" y="2811251"/>
            <a:ext cx="1071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◦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활용한 모델 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3E9801-9E2A-47A5-9823-B3CF878607F1}"/>
              </a:ext>
            </a:extLst>
          </p:cNvPr>
          <p:cNvSpPr txBox="1"/>
          <p:nvPr/>
        </p:nvSpPr>
        <p:spPr>
          <a:xfrm>
            <a:off x="1142443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19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557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7076252" y="449585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가스레인저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 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메디치교육센터</a:t>
            </a:r>
            <a:endParaRPr lang="en-US" altLang="ko-KR" sz="900" kern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11099004" y="495298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11296713" y="550660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03-1 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외부데이터 </a:t>
            </a: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Modeling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7D876F-5D76-40CD-8F8E-F10C6B3341FE}"/>
              </a:ext>
            </a:extLst>
          </p:cNvPr>
          <p:cNvSpPr txBox="1"/>
          <p:nvPr/>
        </p:nvSpPr>
        <p:spPr>
          <a:xfrm>
            <a:off x="710005" y="1407992"/>
            <a:ext cx="4055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외부 데이터 예측 결과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F2361F50-BA55-4D29-9D28-AE01B725B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55" y="4175177"/>
            <a:ext cx="3651690" cy="197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3DFB93FD-AF72-4116-B050-79E257905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7" y="4162699"/>
            <a:ext cx="3674767" cy="198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E3FF488F-5EE2-469B-9244-194CDA051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935" y="4179449"/>
            <a:ext cx="3651693" cy="197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0F935EE9-E9FB-4327-AF69-59A9592E6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745" y="1948697"/>
            <a:ext cx="3739907" cy="197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7A5140EF-58A5-4912-8E48-356125555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68" y="1948696"/>
            <a:ext cx="3640177" cy="197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4770A802-F98B-46EC-8F12-5E5B93A07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652" y="1955788"/>
            <a:ext cx="3695291" cy="197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1C0BB4-B49F-4FC2-8232-B41A8AEA1FD6}"/>
              </a:ext>
            </a:extLst>
          </p:cNvPr>
          <p:cNvSpPr txBox="1"/>
          <p:nvPr/>
        </p:nvSpPr>
        <p:spPr>
          <a:xfrm>
            <a:off x="1142443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9098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7076252" y="449585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가스레인저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 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메디치교육센터</a:t>
            </a:r>
            <a:endParaRPr lang="en-US" altLang="ko-KR" sz="900" kern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11099004" y="495298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11296713" y="550660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03-2 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공급량 </a:t>
            </a: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Modeling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F05B00-CCDE-41BD-ACBB-E50C7726DF4A}"/>
              </a:ext>
            </a:extLst>
          </p:cNvPr>
          <p:cNvSpPr txBox="1"/>
          <p:nvPr/>
        </p:nvSpPr>
        <p:spPr>
          <a:xfrm>
            <a:off x="727365" y="1431868"/>
            <a:ext cx="589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구분 별 모델링 구축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C575E2D-33EC-4061-9404-7D735AC34C75}"/>
              </a:ext>
            </a:extLst>
          </p:cNvPr>
          <p:cNvSpPr txBox="1"/>
          <p:nvPr/>
        </p:nvSpPr>
        <p:spPr>
          <a:xfrm>
            <a:off x="633257" y="2567715"/>
            <a:ext cx="589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Cross Validation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457F9D3-D10B-4E2F-9C59-A595F54E9505}"/>
              </a:ext>
            </a:extLst>
          </p:cNvPr>
          <p:cNvSpPr txBox="1"/>
          <p:nvPr/>
        </p:nvSpPr>
        <p:spPr>
          <a:xfrm>
            <a:off x="1112970" y="1850502"/>
            <a:ext cx="9319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구분에 따라 공급량이 다르기  때문에 구분별로 모델링을 진행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46690EB-7B5A-43E6-B79A-67DC44832083}"/>
              </a:ext>
            </a:extLst>
          </p:cNvPr>
          <p:cNvSpPr txBox="1"/>
          <p:nvPr/>
        </p:nvSpPr>
        <p:spPr>
          <a:xfrm>
            <a:off x="1112970" y="2892866"/>
            <a:ext cx="9319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과적합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방지를 위해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Malgun Gothic Semilight" panose="020B0502040204020203" pitchFamily="50" charset="-127"/>
              </a:rPr>
              <a:t> cross validation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Malgun Gothic Semilight" panose="020B0502040204020203" pitchFamily="50" charset="-127"/>
              </a:rPr>
              <a:t>을 연도별로 진행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4E124C2-10C2-4D62-9E97-03F61C5F87E0}"/>
              </a:ext>
            </a:extLst>
          </p:cNvPr>
          <p:cNvSpPr txBox="1"/>
          <p:nvPr/>
        </p:nvSpPr>
        <p:spPr>
          <a:xfrm>
            <a:off x="1142443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21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432C96E-996D-4433-AF7F-B337F650D95A}"/>
              </a:ext>
            </a:extLst>
          </p:cNvPr>
          <p:cNvGrpSpPr/>
          <p:nvPr/>
        </p:nvGrpSpPr>
        <p:grpSpPr>
          <a:xfrm>
            <a:off x="1224811" y="3372797"/>
            <a:ext cx="5105980" cy="3053205"/>
            <a:chOff x="1325818" y="3859268"/>
            <a:chExt cx="5845719" cy="3495544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4D43B0A3-CAA5-4FF3-BC84-C5734B7DD765}"/>
                </a:ext>
              </a:extLst>
            </p:cNvPr>
            <p:cNvGrpSpPr/>
            <p:nvPr/>
          </p:nvGrpSpPr>
          <p:grpSpPr>
            <a:xfrm>
              <a:off x="1325818" y="3859268"/>
              <a:ext cx="5845719" cy="3495544"/>
              <a:chOff x="1325818" y="3859268"/>
              <a:chExt cx="5845719" cy="3495544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B534BB54-A5EE-4F6C-BA79-BD005BF49E0D}"/>
                  </a:ext>
                </a:extLst>
              </p:cNvPr>
              <p:cNvGrpSpPr/>
              <p:nvPr/>
            </p:nvGrpSpPr>
            <p:grpSpPr>
              <a:xfrm>
                <a:off x="1325818" y="3859268"/>
                <a:ext cx="5845719" cy="3495544"/>
                <a:chOff x="803656" y="3519510"/>
                <a:chExt cx="5175561" cy="3094813"/>
              </a:xfrm>
            </p:grpSpPr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C227120E-1777-4ABC-846B-62B61901CA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54480" y="3523088"/>
                  <a:ext cx="0" cy="2572441"/>
                </a:xfrm>
                <a:prstGeom prst="line">
                  <a:avLst/>
                </a:prstGeom>
                <a:ln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0B2041EA-665B-466D-992E-00B23D02A5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2960" y="3876516"/>
                  <a:ext cx="4346448" cy="0"/>
                </a:xfrm>
                <a:prstGeom prst="line">
                  <a:avLst/>
                </a:prstGeom>
                <a:ln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EA0D5E9C-FE3B-4727-AD33-FF39AE1C03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06880" y="3581400"/>
                  <a:ext cx="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A2677DDD-35D2-4E58-A9BC-937976E366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3656" y="4197097"/>
                  <a:ext cx="4365752" cy="0"/>
                </a:xfrm>
                <a:prstGeom prst="line">
                  <a:avLst/>
                </a:prstGeom>
                <a:ln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36C3251D-3075-44DD-B253-6121A4B021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2960" y="4535806"/>
                  <a:ext cx="4346448" cy="0"/>
                </a:xfrm>
                <a:prstGeom prst="line">
                  <a:avLst/>
                </a:prstGeom>
                <a:ln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FAFE848D-2369-4CB2-B04E-2C220D7B19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2960" y="4892510"/>
                  <a:ext cx="4346448" cy="0"/>
                </a:xfrm>
                <a:prstGeom prst="line">
                  <a:avLst/>
                </a:prstGeom>
                <a:ln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7D1A79AE-3EA4-4C4E-B196-E13B11AA204D}"/>
                    </a:ext>
                  </a:extLst>
                </p:cNvPr>
                <p:cNvCxnSpPr>
                  <a:cxnSpLocks/>
                  <a:stCxn id="48" idx="3"/>
                </p:cNvCxnSpPr>
                <p:nvPr/>
              </p:nvCxnSpPr>
              <p:spPr>
                <a:xfrm flipH="1">
                  <a:off x="803656" y="5234010"/>
                  <a:ext cx="4408424" cy="0"/>
                </a:xfrm>
                <a:prstGeom prst="line">
                  <a:avLst/>
                </a:prstGeom>
                <a:ln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A28FDC2-533B-4D53-B95C-D7A568AAF946}"/>
                    </a:ext>
                  </a:extLst>
                </p:cNvPr>
                <p:cNvSpPr txBox="1"/>
                <p:nvPr/>
              </p:nvSpPr>
              <p:spPr>
                <a:xfrm>
                  <a:off x="962772" y="6363140"/>
                  <a:ext cx="136397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latin typeface="배달의민족 한나체 Air"/>
                    </a:rPr>
                    <a:t>2013</a:t>
                  </a:r>
                  <a:endParaRPr lang="ko-KR" altLang="en-US" sz="1000" dirty="0">
                    <a:latin typeface="배달의민족 한나체 Air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4427463-790F-42BD-AA0A-2267D7C02D10}"/>
                    </a:ext>
                  </a:extLst>
                </p:cNvPr>
                <p:cNvSpPr txBox="1"/>
                <p:nvPr/>
              </p:nvSpPr>
              <p:spPr>
                <a:xfrm>
                  <a:off x="1718779" y="6358175"/>
                  <a:ext cx="136397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latin typeface="배달의민족 한나체 Air"/>
                    </a:rPr>
                    <a:t>2014	</a:t>
                  </a:r>
                  <a:endParaRPr lang="ko-KR" altLang="en-US" sz="1000" dirty="0">
                    <a:latin typeface="배달의민족 한나체 Air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1829445-6396-40EB-803B-B01A09034E11}"/>
                    </a:ext>
                  </a:extLst>
                </p:cNvPr>
                <p:cNvSpPr txBox="1"/>
                <p:nvPr/>
              </p:nvSpPr>
              <p:spPr>
                <a:xfrm>
                  <a:off x="2474785" y="6368102"/>
                  <a:ext cx="136397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latin typeface="배달의민족 한나체 Air"/>
                    </a:rPr>
                    <a:t>2015</a:t>
                  </a:r>
                  <a:endParaRPr lang="ko-KR" altLang="en-US" sz="1000" dirty="0">
                    <a:latin typeface="배달의민족 한나체 Air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D1B5D0A-7123-4028-BE12-E0E76BF97FBD}"/>
                    </a:ext>
                  </a:extLst>
                </p:cNvPr>
                <p:cNvSpPr txBox="1"/>
                <p:nvPr/>
              </p:nvSpPr>
              <p:spPr>
                <a:xfrm>
                  <a:off x="3212924" y="6363090"/>
                  <a:ext cx="136397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latin typeface="배달의민족 한나체 Air"/>
                    </a:rPr>
                    <a:t>2016</a:t>
                  </a:r>
                  <a:endParaRPr lang="ko-KR" altLang="en-US" sz="1000" dirty="0">
                    <a:latin typeface="배달의민족 한나체 Air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1F8E7FE-C6D8-42E2-92AF-FF0D827BB304}"/>
                    </a:ext>
                  </a:extLst>
                </p:cNvPr>
                <p:cNvSpPr txBox="1"/>
                <p:nvPr/>
              </p:nvSpPr>
              <p:spPr>
                <a:xfrm>
                  <a:off x="3906438" y="6365630"/>
                  <a:ext cx="136397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latin typeface="배달의민족 한나체 Air"/>
                    </a:rPr>
                    <a:t>2017</a:t>
                  </a:r>
                  <a:endParaRPr lang="ko-KR" altLang="en-US" sz="1000" dirty="0">
                    <a:latin typeface="배달의민족 한나체 Air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C92F097-DC03-41C6-B451-8F8EFE45D63B}"/>
                    </a:ext>
                  </a:extLst>
                </p:cNvPr>
                <p:cNvSpPr txBox="1"/>
                <p:nvPr/>
              </p:nvSpPr>
              <p:spPr>
                <a:xfrm>
                  <a:off x="4615238" y="6338268"/>
                  <a:ext cx="136397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latin typeface="배달의민족 한나체 Air"/>
                    </a:rPr>
                    <a:t>2018</a:t>
                  </a:r>
                  <a:endParaRPr lang="ko-KR" altLang="en-US" sz="1000" dirty="0">
                    <a:latin typeface="배달의민족 한나체 Air"/>
                  </a:endParaRPr>
                </a:p>
              </p:txBody>
            </p: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18EDABF3-0844-40BA-9064-1508ACD59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86000" y="3519510"/>
                  <a:ext cx="0" cy="2576019"/>
                </a:xfrm>
                <a:prstGeom prst="line">
                  <a:avLst/>
                </a:prstGeom>
                <a:ln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E5ED0CF9-1796-45EB-9746-18CBE19E3C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7520" y="3533820"/>
                  <a:ext cx="0" cy="2561709"/>
                </a:xfrm>
                <a:prstGeom prst="line">
                  <a:avLst/>
                </a:prstGeom>
                <a:ln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BA345B0E-D713-454E-A241-AC7B60791D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49040" y="3530242"/>
                  <a:ext cx="0" cy="2565287"/>
                </a:xfrm>
                <a:prstGeom prst="line">
                  <a:avLst/>
                </a:prstGeom>
                <a:ln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68AE3582-E261-402D-9F24-DF1D3FDAE9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80560" y="3526665"/>
                  <a:ext cx="0" cy="2568864"/>
                </a:xfrm>
                <a:prstGeom prst="line">
                  <a:avLst/>
                </a:prstGeom>
                <a:ln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B0023674-761C-440F-ADDE-D38AD0ED1E28}"/>
                    </a:ext>
                  </a:extLst>
                </p:cNvPr>
                <p:cNvGrpSpPr/>
                <p:nvPr/>
              </p:nvGrpSpPr>
              <p:grpSpPr>
                <a:xfrm>
                  <a:off x="822960" y="3777869"/>
                  <a:ext cx="4395389" cy="1548672"/>
                  <a:chOff x="822960" y="3777869"/>
                  <a:chExt cx="4395389" cy="1548672"/>
                </a:xfrm>
              </p:grpSpPr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9A57665A-D2F5-4760-8EC7-B686F40DA93F}"/>
                      </a:ext>
                    </a:extLst>
                  </p:cNvPr>
                  <p:cNvSpPr/>
                  <p:nvPr/>
                </p:nvSpPr>
                <p:spPr>
                  <a:xfrm>
                    <a:off x="822960" y="5143135"/>
                    <a:ext cx="731520" cy="182880"/>
                  </a:xfrm>
                  <a:prstGeom prst="rect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4D77524E-7BE1-47FF-A358-E7C6F4155800}"/>
                      </a:ext>
                    </a:extLst>
                  </p:cNvPr>
                  <p:cNvSpPr/>
                  <p:nvPr/>
                </p:nvSpPr>
                <p:spPr>
                  <a:xfrm>
                    <a:off x="1554480" y="5143135"/>
                    <a:ext cx="731520" cy="182880"/>
                  </a:xfrm>
                  <a:prstGeom prst="rect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id="{B3F6E9E4-91EC-4011-9AB9-52ECEDE73438}"/>
                      </a:ext>
                    </a:extLst>
                  </p:cNvPr>
                  <p:cNvSpPr/>
                  <p:nvPr/>
                </p:nvSpPr>
                <p:spPr>
                  <a:xfrm>
                    <a:off x="2286000" y="5143645"/>
                    <a:ext cx="731520" cy="182880"/>
                  </a:xfrm>
                  <a:prstGeom prst="rect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65B99B1A-B748-420A-B93A-9FF74C8D9566}"/>
                      </a:ext>
                    </a:extLst>
                  </p:cNvPr>
                  <p:cNvSpPr/>
                  <p:nvPr/>
                </p:nvSpPr>
                <p:spPr>
                  <a:xfrm>
                    <a:off x="3017520" y="5143661"/>
                    <a:ext cx="731520" cy="182880"/>
                  </a:xfrm>
                  <a:prstGeom prst="rect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340EE1EE-6388-427A-8A3D-FF832C49966E}"/>
                      </a:ext>
                    </a:extLst>
                  </p:cNvPr>
                  <p:cNvSpPr/>
                  <p:nvPr/>
                </p:nvSpPr>
                <p:spPr>
                  <a:xfrm>
                    <a:off x="3749040" y="5142789"/>
                    <a:ext cx="731520" cy="182880"/>
                  </a:xfrm>
                  <a:prstGeom prst="rect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id="{B9525486-FF63-4DBD-8D44-0803B34A8F1D}"/>
                      </a:ext>
                    </a:extLst>
                  </p:cNvPr>
                  <p:cNvSpPr/>
                  <p:nvPr/>
                </p:nvSpPr>
                <p:spPr>
                  <a:xfrm>
                    <a:off x="4480560" y="5142570"/>
                    <a:ext cx="731520" cy="182880"/>
                  </a:xfrm>
                  <a:prstGeom prst="rect">
                    <a:avLst/>
                  </a:prstGeom>
                  <a:solidFill>
                    <a:srgbClr val="FF7C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/>
                      <a:t>Test</a:t>
                    </a:r>
                  </a:p>
                </p:txBody>
              </p:sp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A1F5368B-0F6F-48BB-9324-22D85D9E0DC1}"/>
                      </a:ext>
                    </a:extLst>
                  </p:cNvPr>
                  <p:cNvSpPr/>
                  <p:nvPr/>
                </p:nvSpPr>
                <p:spPr>
                  <a:xfrm>
                    <a:off x="1560750" y="4793812"/>
                    <a:ext cx="731520" cy="182880"/>
                  </a:xfrm>
                  <a:prstGeom prst="rect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022859DF-DFD4-4630-B317-DCDC48DC8431}"/>
                      </a:ext>
                    </a:extLst>
                  </p:cNvPr>
                  <p:cNvSpPr/>
                  <p:nvPr/>
                </p:nvSpPr>
                <p:spPr>
                  <a:xfrm>
                    <a:off x="2292269" y="4793812"/>
                    <a:ext cx="731520" cy="182880"/>
                  </a:xfrm>
                  <a:prstGeom prst="rect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id="{CD2C6E26-56E1-4BA3-BDE5-0A72F5831782}"/>
                      </a:ext>
                    </a:extLst>
                  </p:cNvPr>
                  <p:cNvSpPr/>
                  <p:nvPr/>
                </p:nvSpPr>
                <p:spPr>
                  <a:xfrm>
                    <a:off x="3023789" y="4793741"/>
                    <a:ext cx="731520" cy="182880"/>
                  </a:xfrm>
                  <a:prstGeom prst="rect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B73F7A19-1D29-428F-BBEE-03B27C4FF637}"/>
                      </a:ext>
                    </a:extLst>
                  </p:cNvPr>
                  <p:cNvSpPr/>
                  <p:nvPr/>
                </p:nvSpPr>
                <p:spPr>
                  <a:xfrm>
                    <a:off x="3755309" y="4793741"/>
                    <a:ext cx="731520" cy="182880"/>
                  </a:xfrm>
                  <a:prstGeom prst="rect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A37EF1EB-9CB6-48BE-8FE7-9342C3814ED2}"/>
                      </a:ext>
                    </a:extLst>
                  </p:cNvPr>
                  <p:cNvSpPr/>
                  <p:nvPr/>
                </p:nvSpPr>
                <p:spPr>
                  <a:xfrm>
                    <a:off x="4486828" y="4793124"/>
                    <a:ext cx="731520" cy="182880"/>
                  </a:xfrm>
                  <a:prstGeom prst="rect">
                    <a:avLst/>
                  </a:prstGeom>
                  <a:solidFill>
                    <a:srgbClr val="FF7C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/>
                      <a:t>Test</a:t>
                    </a:r>
                  </a:p>
                </p:txBody>
              </p: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57867C54-8E2A-4631-9232-E65454063A76}"/>
                      </a:ext>
                    </a:extLst>
                  </p:cNvPr>
                  <p:cNvSpPr/>
                  <p:nvPr/>
                </p:nvSpPr>
                <p:spPr>
                  <a:xfrm>
                    <a:off x="2279731" y="4447464"/>
                    <a:ext cx="731520" cy="182880"/>
                  </a:xfrm>
                  <a:prstGeom prst="rect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D48910E0-C5C5-43C7-BD8E-C5EA91114591}"/>
                      </a:ext>
                    </a:extLst>
                  </p:cNvPr>
                  <p:cNvSpPr/>
                  <p:nvPr/>
                </p:nvSpPr>
                <p:spPr>
                  <a:xfrm>
                    <a:off x="3011252" y="4448333"/>
                    <a:ext cx="731520" cy="182880"/>
                  </a:xfrm>
                  <a:prstGeom prst="rect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56" name="직사각형 55">
                    <a:extLst>
                      <a:ext uri="{FF2B5EF4-FFF2-40B4-BE49-F238E27FC236}">
                        <a16:creationId xmlns:a16="http://schemas.microsoft.com/office/drawing/2014/main" id="{0FF9B495-87DC-4FD1-8D3A-A0C25EB8667C}"/>
                      </a:ext>
                    </a:extLst>
                  </p:cNvPr>
                  <p:cNvSpPr/>
                  <p:nvPr/>
                </p:nvSpPr>
                <p:spPr>
                  <a:xfrm>
                    <a:off x="3742773" y="4448169"/>
                    <a:ext cx="731520" cy="182880"/>
                  </a:xfrm>
                  <a:prstGeom prst="rect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" name="직사각형 56">
                    <a:extLst>
                      <a:ext uri="{FF2B5EF4-FFF2-40B4-BE49-F238E27FC236}">
                        <a16:creationId xmlns:a16="http://schemas.microsoft.com/office/drawing/2014/main" id="{26479173-80D8-464D-B559-439C2CB0D3CC}"/>
                      </a:ext>
                    </a:extLst>
                  </p:cNvPr>
                  <p:cNvSpPr/>
                  <p:nvPr/>
                </p:nvSpPr>
                <p:spPr>
                  <a:xfrm>
                    <a:off x="4474294" y="4444797"/>
                    <a:ext cx="731520" cy="182880"/>
                  </a:xfrm>
                  <a:prstGeom prst="rect">
                    <a:avLst/>
                  </a:prstGeom>
                  <a:solidFill>
                    <a:srgbClr val="FF7C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/>
                      <a:t>Test</a:t>
                    </a:r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5F7E7F93-6533-42B2-A9F1-6F52FE66665D}"/>
                      </a:ext>
                    </a:extLst>
                  </p:cNvPr>
                  <p:cNvSpPr/>
                  <p:nvPr/>
                </p:nvSpPr>
                <p:spPr>
                  <a:xfrm>
                    <a:off x="3017519" y="4105657"/>
                    <a:ext cx="731520" cy="182880"/>
                  </a:xfrm>
                  <a:prstGeom prst="rect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66C005FE-FF10-4C20-A85A-27B6334BA7F2}"/>
                      </a:ext>
                    </a:extLst>
                  </p:cNvPr>
                  <p:cNvSpPr/>
                  <p:nvPr/>
                </p:nvSpPr>
                <p:spPr>
                  <a:xfrm>
                    <a:off x="3749039" y="4105657"/>
                    <a:ext cx="731520" cy="182880"/>
                  </a:xfrm>
                  <a:prstGeom prst="rect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E77A7604-CD80-4B6C-9174-7EBEFC74FAD9}"/>
                      </a:ext>
                    </a:extLst>
                  </p:cNvPr>
                  <p:cNvSpPr/>
                  <p:nvPr/>
                </p:nvSpPr>
                <p:spPr>
                  <a:xfrm>
                    <a:off x="4480560" y="4105656"/>
                    <a:ext cx="731520" cy="182880"/>
                  </a:xfrm>
                  <a:prstGeom prst="rect">
                    <a:avLst/>
                  </a:prstGeom>
                  <a:solidFill>
                    <a:srgbClr val="FF7C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/>
                      <a:t>Test</a:t>
                    </a:r>
                  </a:p>
                </p:txBody>
              </p:sp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006B93D4-8E2A-4E8F-BEF8-0BCAF9AD67B0}"/>
                      </a:ext>
                    </a:extLst>
                  </p:cNvPr>
                  <p:cNvSpPr/>
                  <p:nvPr/>
                </p:nvSpPr>
                <p:spPr>
                  <a:xfrm>
                    <a:off x="3755309" y="3777869"/>
                    <a:ext cx="731520" cy="182880"/>
                  </a:xfrm>
                  <a:prstGeom prst="rect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/>
                      <a:t>Train</a:t>
                    </a:r>
                  </a:p>
                </p:txBody>
              </p:sp>
              <p:sp>
                <p:nvSpPr>
                  <p:cNvPr id="62" name="직사각형 61">
                    <a:extLst>
                      <a:ext uri="{FF2B5EF4-FFF2-40B4-BE49-F238E27FC236}">
                        <a16:creationId xmlns:a16="http://schemas.microsoft.com/office/drawing/2014/main" id="{360FF77B-93BC-4BD2-A410-3A064CA21704}"/>
                      </a:ext>
                    </a:extLst>
                  </p:cNvPr>
                  <p:cNvSpPr/>
                  <p:nvPr/>
                </p:nvSpPr>
                <p:spPr>
                  <a:xfrm>
                    <a:off x="4486829" y="3778852"/>
                    <a:ext cx="731520" cy="182880"/>
                  </a:xfrm>
                  <a:prstGeom prst="rect">
                    <a:avLst/>
                  </a:prstGeom>
                  <a:solidFill>
                    <a:srgbClr val="FF7C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/>
                      <a:t>Test</a:t>
                    </a:r>
                  </a:p>
                </p:txBody>
              </p:sp>
            </p:grp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3497B936-48C4-420E-B410-39AB6C7D07E9}"/>
                  </a:ext>
                </a:extLst>
              </p:cNvPr>
              <p:cNvGrpSpPr/>
              <p:nvPr/>
            </p:nvGrpSpPr>
            <p:grpSpPr>
              <a:xfrm>
                <a:off x="1327301" y="5662139"/>
                <a:ext cx="4160085" cy="958912"/>
                <a:chOff x="1327301" y="5662139"/>
                <a:chExt cx="4160085" cy="958912"/>
              </a:xfrm>
            </p:grpSpPr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24B96AC9-8BAA-4D27-97C6-237394B7D44F}"/>
                    </a:ext>
                  </a:extLst>
                </p:cNvPr>
                <p:cNvSpPr/>
                <p:nvPr/>
              </p:nvSpPr>
              <p:spPr>
                <a:xfrm>
                  <a:off x="1354702" y="6413897"/>
                  <a:ext cx="826241" cy="20656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DAA8C4A5-A836-4FD3-976C-4B39A8095FE0}"/>
                    </a:ext>
                  </a:extLst>
                </p:cNvPr>
                <p:cNvSpPr/>
                <p:nvPr/>
              </p:nvSpPr>
              <p:spPr>
                <a:xfrm>
                  <a:off x="2180943" y="6413897"/>
                  <a:ext cx="826241" cy="20656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8289EC97-9F45-4A50-8761-508BE4895117}"/>
                    </a:ext>
                  </a:extLst>
                </p:cNvPr>
                <p:cNvSpPr/>
                <p:nvPr/>
              </p:nvSpPr>
              <p:spPr>
                <a:xfrm>
                  <a:off x="3007184" y="6414473"/>
                  <a:ext cx="826241" cy="20656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AA6B1D63-2A25-4DD1-9654-36D595A7660E}"/>
                    </a:ext>
                  </a:extLst>
                </p:cNvPr>
                <p:cNvSpPr/>
                <p:nvPr/>
              </p:nvSpPr>
              <p:spPr>
                <a:xfrm>
                  <a:off x="3833425" y="6414491"/>
                  <a:ext cx="826241" cy="20656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920124DC-14CD-45E4-BAD5-223DF0FAADE2}"/>
                    </a:ext>
                  </a:extLst>
                </p:cNvPr>
                <p:cNvSpPr/>
                <p:nvPr/>
              </p:nvSpPr>
              <p:spPr>
                <a:xfrm>
                  <a:off x="4659666" y="6413506"/>
                  <a:ext cx="826241" cy="206560"/>
                </a:xfrm>
                <a:prstGeom prst="rect">
                  <a:avLst/>
                </a:prstGeom>
                <a:solidFill>
                  <a:srgbClr val="90D6E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/>
                    <a:t>Validation</a:t>
                  </a:r>
                  <a:endParaRPr lang="ko-KR" altLang="en-US" sz="900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03304F1E-B53C-4023-BE12-1C36FA692DEA}"/>
                    </a:ext>
                  </a:extLst>
                </p:cNvPr>
                <p:cNvSpPr/>
                <p:nvPr/>
              </p:nvSpPr>
              <p:spPr>
                <a:xfrm>
                  <a:off x="1327301" y="5662139"/>
                  <a:ext cx="4160085" cy="270111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3C6F0DD7-C4C4-4B3D-A694-0698068C8C41}"/>
                </a:ext>
              </a:extLst>
            </p:cNvPr>
            <p:cNvSpPr/>
            <p:nvPr/>
          </p:nvSpPr>
          <p:spPr>
            <a:xfrm>
              <a:off x="3368233" y="6041985"/>
              <a:ext cx="289322" cy="295806"/>
            </a:xfrm>
            <a:prstGeom prst="downArrow">
              <a:avLst/>
            </a:prstGeom>
            <a:noFill/>
            <a:ln>
              <a:solidFill>
                <a:srgbClr val="5959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6030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7076252" y="449585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가스레인저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 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메디치교육센터</a:t>
            </a:r>
            <a:endParaRPr lang="en-US" altLang="ko-KR" sz="900" kern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11099004" y="495298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11296713" y="550660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03-2 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공급량 </a:t>
            </a: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Modeling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85634C77-D81C-4A3E-AFD5-95BAB1CFFC01}"/>
                  </a:ext>
                </a:extLst>
              </p:cNvPr>
              <p:cNvSpPr/>
              <p:nvPr/>
            </p:nvSpPr>
            <p:spPr>
              <a:xfrm>
                <a:off x="319770" y="1145465"/>
                <a:ext cx="11503747" cy="5420387"/>
              </a:xfrm>
              <a:prstGeom prst="roundRect">
                <a:avLst>
                  <a:gd name="adj" fmla="val 264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101600" dir="2700000" sx="98000" sy="98000" algn="tl" rotWithShape="0">
                  <a:schemeClr val="tx1">
                    <a:alpha val="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ko-KR" sz="3600" b="1" kern="0" dirty="0">
                  <a:ln w="3175">
                    <a:noFill/>
                  </a:ln>
                  <a:solidFill>
                    <a:prstClr val="white">
                      <a:lumMod val="85000"/>
                    </a:prstClr>
                  </a:solidFill>
                </a:endParaRPr>
              </a:p>
            </p:txBody>
          </p:sp>
        </mc:Choice>
        <mc:Fallback xmlns=""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85634C77-D81C-4A3E-AFD5-95BAB1CFF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70" y="1145465"/>
                <a:ext cx="11503747" cy="5420387"/>
              </a:xfrm>
              <a:prstGeom prst="roundRect">
                <a:avLst>
                  <a:gd name="adj" fmla="val 2642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190500" dist="101600" dir="2700000" sx="98000" sy="98000" algn="tl" rotWithShape="0">
                  <a:schemeClr val="tx1">
                    <a:alpha val="5000"/>
                  </a:scheme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EFBB248-3154-4DC2-BF2A-D2CBE45DF45B}"/>
              </a:ext>
            </a:extLst>
          </p:cNvPr>
          <p:cNvSpPr txBox="1"/>
          <p:nvPr/>
        </p:nvSpPr>
        <p:spPr>
          <a:xfrm>
            <a:off x="878322" y="1298491"/>
            <a:ext cx="27908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latinLnBrk="0">
              <a:buFontTx/>
              <a:buChar char="-"/>
              <a:defRPr/>
            </a:pPr>
            <a:r>
              <a:rPr lang="ko-KR" altLang="en-US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성능 평가 지수 </a:t>
            </a:r>
            <a:endParaRPr lang="en-US" altLang="ko-KR" sz="20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5CFED7E-6948-4F72-A574-C372D038AB5C}"/>
              </a:ext>
            </a:extLst>
          </p:cNvPr>
          <p:cNvSpPr txBox="1"/>
          <p:nvPr/>
        </p:nvSpPr>
        <p:spPr>
          <a:xfrm>
            <a:off x="878322" y="3165888"/>
            <a:ext cx="27908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공급량 예측 모델</a:t>
            </a:r>
            <a:endParaRPr lang="en-US" altLang="ko-KR" sz="20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1C8A08-746B-4365-A2BC-38F7981021AA}"/>
              </a:ext>
            </a:extLst>
          </p:cNvPr>
          <p:cNvGrpSpPr/>
          <p:nvPr/>
        </p:nvGrpSpPr>
        <p:grpSpPr>
          <a:xfrm>
            <a:off x="2273733" y="3868541"/>
            <a:ext cx="4468126" cy="2089790"/>
            <a:chOff x="3829492" y="3561196"/>
            <a:chExt cx="5776063" cy="2701526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4423A027-ED0C-4894-AD02-E1310DBBD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906" y="5643222"/>
              <a:ext cx="1605857" cy="465697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09C9AC92-1B2B-4C4B-BD38-58A57547B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0681" y="4457678"/>
              <a:ext cx="1730701" cy="937202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A03D7121-69FD-4D40-AB1F-A744AE431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9492" y="3858456"/>
              <a:ext cx="1319548" cy="1099445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777E623C-1BCC-4CFC-8102-BE508834D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2419" y="3836195"/>
              <a:ext cx="1872667" cy="462299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BDBD7417-2B9C-43AE-86B7-B4DA1C4B4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27" b="9398"/>
            <a:stretch/>
          </p:blipFill>
          <p:spPr>
            <a:xfrm>
              <a:off x="6678752" y="5643222"/>
              <a:ext cx="1629539" cy="619500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E62F0FB1-C61F-4D9C-99DB-8A84594CE1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64" r="5833"/>
            <a:stretch/>
          </p:blipFill>
          <p:spPr>
            <a:xfrm>
              <a:off x="7914761" y="3561196"/>
              <a:ext cx="1253178" cy="1133629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D1E3BEDC-D737-4C46-A560-D76AB7B4D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4553" y="5153910"/>
              <a:ext cx="1541002" cy="469149"/>
            </a:xfrm>
            <a:prstGeom prst="rect">
              <a:avLst/>
            </a:prstGeom>
          </p:spPr>
        </p:pic>
      </p:grpSp>
      <p:pic>
        <p:nvPicPr>
          <p:cNvPr id="2050" name="Picture 2" descr="Analytics">
            <a:extLst>
              <a:ext uri="{FF2B5EF4-FFF2-40B4-BE49-F238E27FC236}">
                <a16:creationId xmlns:a16="http://schemas.microsoft.com/office/drawing/2014/main" id="{7D98192D-CF2B-4381-BF76-0C2C423F2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198" y="4066114"/>
            <a:ext cx="1716797" cy="171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18A206B-1419-4EC5-B1DC-5EC93552C708}"/>
              </a:ext>
            </a:extLst>
          </p:cNvPr>
          <p:cNvSpPr/>
          <p:nvPr/>
        </p:nvSpPr>
        <p:spPr>
          <a:xfrm>
            <a:off x="7457777" y="4545459"/>
            <a:ext cx="829257" cy="538576"/>
          </a:xfrm>
          <a:prstGeom prst="rightArrow">
            <a:avLst/>
          </a:prstGeom>
          <a:noFill/>
          <a:ln w="19050" cmpd="sng">
            <a:solidFill>
              <a:srgbClr val="595959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29257"/>
                      <a:gd name="connsiteY0" fmla="*/ 134644 h 538576"/>
                      <a:gd name="connsiteX1" fmla="*/ 559969 w 829257"/>
                      <a:gd name="connsiteY1" fmla="*/ 134644 h 538576"/>
                      <a:gd name="connsiteX2" fmla="*/ 559969 w 829257"/>
                      <a:gd name="connsiteY2" fmla="*/ 0 h 538576"/>
                      <a:gd name="connsiteX3" fmla="*/ 829257 w 829257"/>
                      <a:gd name="connsiteY3" fmla="*/ 269288 h 538576"/>
                      <a:gd name="connsiteX4" fmla="*/ 559969 w 829257"/>
                      <a:gd name="connsiteY4" fmla="*/ 538576 h 538576"/>
                      <a:gd name="connsiteX5" fmla="*/ 559969 w 829257"/>
                      <a:gd name="connsiteY5" fmla="*/ 403932 h 538576"/>
                      <a:gd name="connsiteX6" fmla="*/ 0 w 829257"/>
                      <a:gd name="connsiteY6" fmla="*/ 403932 h 538576"/>
                      <a:gd name="connsiteX7" fmla="*/ 0 w 829257"/>
                      <a:gd name="connsiteY7" fmla="*/ 134644 h 538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29257" h="538576" extrusionOk="0">
                        <a:moveTo>
                          <a:pt x="0" y="134644"/>
                        </a:moveTo>
                        <a:cubicBezTo>
                          <a:pt x="186283" y="80904"/>
                          <a:pt x="361950" y="189387"/>
                          <a:pt x="559969" y="134644"/>
                        </a:cubicBezTo>
                        <a:cubicBezTo>
                          <a:pt x="544323" y="80580"/>
                          <a:pt x="566976" y="50259"/>
                          <a:pt x="559969" y="0"/>
                        </a:cubicBezTo>
                        <a:cubicBezTo>
                          <a:pt x="683968" y="97936"/>
                          <a:pt x="714362" y="206171"/>
                          <a:pt x="829257" y="269288"/>
                        </a:cubicBezTo>
                        <a:cubicBezTo>
                          <a:pt x="751456" y="396544"/>
                          <a:pt x="602511" y="449206"/>
                          <a:pt x="559969" y="538576"/>
                        </a:cubicBezTo>
                        <a:cubicBezTo>
                          <a:pt x="551528" y="498297"/>
                          <a:pt x="560851" y="434056"/>
                          <a:pt x="559969" y="403932"/>
                        </a:cubicBezTo>
                        <a:cubicBezTo>
                          <a:pt x="326514" y="427157"/>
                          <a:pt x="121102" y="340767"/>
                          <a:pt x="0" y="403932"/>
                        </a:cubicBezTo>
                        <a:cubicBezTo>
                          <a:pt x="-15255" y="273518"/>
                          <a:pt x="19934" y="213718"/>
                          <a:pt x="0" y="13464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5B6D222-CFB3-45DF-8CDC-C35A5D0842A1}"/>
              </a:ext>
            </a:extLst>
          </p:cNvPr>
          <p:cNvGrpSpPr/>
          <p:nvPr/>
        </p:nvGrpSpPr>
        <p:grpSpPr>
          <a:xfrm>
            <a:off x="1315559" y="1882032"/>
            <a:ext cx="9893740" cy="743687"/>
            <a:chOff x="1376519" y="1770592"/>
            <a:chExt cx="9893740" cy="743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D2ED91D-CDAC-4065-BC42-EBE786E743E8}"/>
                    </a:ext>
                  </a:extLst>
                </p:cNvPr>
                <p:cNvSpPr txBox="1"/>
                <p:nvPr/>
              </p:nvSpPr>
              <p:spPr>
                <a:xfrm>
                  <a:off x="1376519" y="1785682"/>
                  <a:ext cx="9893740" cy="7285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600" i="1" dirty="0">
                      <a:latin typeface="Cambria Math" panose="02040503050406030204" pitchFamily="18" charset="0"/>
                      <a:ea typeface="Cambria Math" panose="02040503050406030204" pitchFamily="18" charset="0"/>
                      <a:cs typeface="Arial" panose="020B0604020202020204" pitchFamily="34" charset="0"/>
                    </a:rPr>
                    <a:t>NMAE</a:t>
                  </a:r>
                  <a:r>
                    <a:rPr lang="en-US" altLang="ko-KR" sz="2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altLang="ko-KR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ko-KR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e>
                                <m:sub>
                                  <m:r>
                                    <a:rPr lang="en-US" altLang="ko-KR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600" i="1">
                                      <a:latin typeface="Cambria Math" panose="02040503050406030204" pitchFamily="18" charset="0"/>
                                    </a:rPr>
                                    <m:t>𝑝𝑟𝑒𝑑𝑖𝑐𝑡</m:t>
                                  </m:r>
                                </m:e>
                                <m:sub>
                                  <m:r>
                                    <a:rPr lang="en-US" altLang="ko-KR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600" i="1">
                                      <a:latin typeface="Cambria Math" panose="02040503050406030204" pitchFamily="18" charset="0"/>
                                    </a:rPr>
                                    <m:t>𝑡𝑟𝑢𝑒</m:t>
                                  </m:r>
                                </m:e>
                                <m:sub>
                                  <m:r>
                                    <a:rPr lang="en-US" altLang="ko-KR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a14:m>
                  <a:endParaRPr lang="ko-KR" altLang="en-US" sz="2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D2ED91D-CDAC-4065-BC42-EBE786E74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6519" y="1785682"/>
                  <a:ext cx="9893740" cy="728597"/>
                </a:xfrm>
                <a:prstGeom prst="rect">
                  <a:avLst/>
                </a:prstGeom>
                <a:blipFill>
                  <a:blip r:embed="rId13"/>
                  <a:stretch>
                    <a:fillRect l="-110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839E665-5931-4157-90D7-6D6F23FB81A6}"/>
                    </a:ext>
                  </a:extLst>
                </p:cNvPr>
                <p:cNvSpPr txBox="1"/>
                <p:nvPr/>
              </p:nvSpPr>
              <p:spPr>
                <a:xfrm>
                  <a:off x="2911791" y="2230507"/>
                  <a:ext cx="537527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839E665-5931-4157-90D7-6D6F23FB81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791" y="2230507"/>
                  <a:ext cx="537527" cy="2616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DDF4815-4E20-4ADC-9915-657EF9461E7B}"/>
                    </a:ext>
                  </a:extLst>
                </p:cNvPr>
                <p:cNvSpPr txBox="1"/>
                <p:nvPr/>
              </p:nvSpPr>
              <p:spPr>
                <a:xfrm>
                  <a:off x="3029317" y="1770592"/>
                  <a:ext cx="302473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brk m:alnAt="23"/>
                          </m:r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DDF4815-4E20-4ADC-9915-657EF9461E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9317" y="1770592"/>
                  <a:ext cx="302473" cy="2616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9E649EE-6D55-45A8-B0B1-3BD39035DD95}"/>
              </a:ext>
            </a:extLst>
          </p:cNvPr>
          <p:cNvSpPr txBox="1"/>
          <p:nvPr/>
        </p:nvSpPr>
        <p:spPr>
          <a:xfrm>
            <a:off x="1142443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22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8647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7076252" y="449585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가스레인저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 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메디치교육센터</a:t>
            </a:r>
            <a:endParaRPr lang="en-US" altLang="ko-KR" sz="900" kern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11099004" y="495298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11296713" y="550660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03-3 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성능평가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003C77E-9463-4CAD-B918-F078DA36D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956" y="2392506"/>
            <a:ext cx="7099652" cy="38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F8F5DC4-31BF-4373-8D60-5A5E2FD3E4C8}"/>
              </a:ext>
            </a:extLst>
          </p:cNvPr>
          <p:cNvSpPr txBox="1"/>
          <p:nvPr/>
        </p:nvSpPr>
        <p:spPr>
          <a:xfrm>
            <a:off x="878322" y="1298491"/>
            <a:ext cx="27908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latinLnBrk="0">
              <a:buFontTx/>
              <a:buChar char="-"/>
              <a:defRPr/>
            </a:pPr>
            <a:r>
              <a:rPr lang="ko-KR" altLang="en-US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성능 평가 </a:t>
            </a:r>
            <a:endParaRPr lang="en-US" altLang="ko-KR" sz="20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80D8076-A374-4403-A029-35D2CA8E6D0D}"/>
              </a:ext>
            </a:extLst>
          </p:cNvPr>
          <p:cNvSpPr txBox="1"/>
          <p:nvPr/>
        </p:nvSpPr>
        <p:spPr>
          <a:xfrm>
            <a:off x="1346173" y="1746175"/>
            <a:ext cx="931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Feature Selection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진행하며 각각의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모델으로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모델링 진행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4FF1F5-0955-467F-8ACC-0EED6F1EBDDC}"/>
              </a:ext>
            </a:extLst>
          </p:cNvPr>
          <p:cNvSpPr txBox="1"/>
          <p:nvPr/>
        </p:nvSpPr>
        <p:spPr>
          <a:xfrm>
            <a:off x="1142443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23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886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205754" y="198044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DB597-966A-4DA6-9DB5-5A087ABA7404}"/>
              </a:ext>
            </a:extLst>
          </p:cNvPr>
          <p:cNvSpPr txBox="1"/>
          <p:nvPr/>
        </p:nvSpPr>
        <p:spPr>
          <a:xfrm>
            <a:off x="1087617" y="517313"/>
            <a:ext cx="4444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</a:t>
            </a:r>
            <a:endParaRPr lang="en-US" altLang="ko-KR" sz="2000" kern="0" dirty="0"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4584CF-0D7D-46DC-B35F-C503F6D320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3" y="428125"/>
            <a:ext cx="522068" cy="47274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CD15E8B-30C4-46BD-85BA-93BC6BA2AB5D}"/>
              </a:ext>
            </a:extLst>
          </p:cNvPr>
          <p:cNvCxnSpPr>
            <a:cxnSpLocks/>
          </p:cNvCxnSpPr>
          <p:nvPr/>
        </p:nvCxnSpPr>
        <p:spPr>
          <a:xfrm>
            <a:off x="2888248" y="705751"/>
            <a:ext cx="8378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9E523D-3771-4FAC-8CF9-84F1F2AD317A}"/>
              </a:ext>
            </a:extLst>
          </p:cNvPr>
          <p:cNvGrpSpPr/>
          <p:nvPr/>
        </p:nvGrpSpPr>
        <p:grpSpPr>
          <a:xfrm>
            <a:off x="507905" y="2377302"/>
            <a:ext cx="12303634" cy="2976724"/>
            <a:chOff x="599345" y="2377302"/>
            <a:chExt cx="12303634" cy="297672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34CF823-1AEB-4340-9BDA-63047C5C2169}"/>
                </a:ext>
              </a:extLst>
            </p:cNvPr>
            <p:cNvGrpSpPr/>
            <p:nvPr/>
          </p:nvGrpSpPr>
          <p:grpSpPr>
            <a:xfrm>
              <a:off x="599345" y="2392897"/>
              <a:ext cx="2790822" cy="2070759"/>
              <a:chOff x="783694" y="2350331"/>
              <a:chExt cx="2790822" cy="2070759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8DDBA5-724E-4227-9314-BDC645A9BF84}"/>
                  </a:ext>
                </a:extLst>
              </p:cNvPr>
              <p:cNvSpPr txBox="1"/>
              <p:nvPr/>
            </p:nvSpPr>
            <p:spPr>
              <a:xfrm>
                <a:off x="1241548" y="2350331"/>
                <a:ext cx="1468488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defRPr/>
                </a:pPr>
                <a:r>
                  <a:rPr lang="en-US" altLang="ko-KR" sz="6000" kern="0" dirty="0">
                    <a:ln w="31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01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0310F7-0B58-42BF-9E34-C23D33BE8380}"/>
                  </a:ext>
                </a:extLst>
              </p:cNvPr>
              <p:cNvSpPr txBox="1"/>
              <p:nvPr/>
            </p:nvSpPr>
            <p:spPr>
              <a:xfrm>
                <a:off x="898096" y="3312740"/>
                <a:ext cx="198578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defRPr/>
                </a:pPr>
                <a:r>
                  <a:rPr lang="ko-KR" altLang="en-US" sz="2000" kern="0" dirty="0">
                    <a:ln w="31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프로젝트 개요</a:t>
                </a:r>
                <a:endParaRPr lang="en-US" altLang="ko-KR" sz="2000" kern="0" dirty="0">
                  <a:ln w="3175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FAE3FB0-3781-4A33-B543-DF85A5072BFC}"/>
                  </a:ext>
                </a:extLst>
              </p:cNvPr>
              <p:cNvSpPr txBox="1"/>
              <p:nvPr/>
            </p:nvSpPr>
            <p:spPr>
              <a:xfrm>
                <a:off x="783694" y="3743982"/>
                <a:ext cx="2790822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latinLnBrk="0">
                  <a:buFontTx/>
                  <a:buChar char="-"/>
                  <a:defRPr/>
                </a:pPr>
                <a:r>
                  <a:rPr lang="ko-KR" altLang="en-US" sz="1900" kern="0" dirty="0">
                    <a:ln w="31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프로젝트 배경</a:t>
                </a:r>
                <a:endParaRPr lang="en-US" altLang="ko-KR" sz="1900" kern="0" dirty="0">
                  <a:ln w="3175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pPr marL="342900" indent="-342900" latinLnBrk="0">
                  <a:buFontTx/>
                  <a:buChar char="-"/>
                  <a:defRPr/>
                </a:pPr>
                <a:r>
                  <a:rPr lang="ko-KR" altLang="en-US" sz="1900" kern="0" dirty="0">
                    <a:ln w="31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프로젝트 목표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DA53D7-A326-4A58-852D-08A6A2EC35DC}"/>
                </a:ext>
              </a:extLst>
            </p:cNvPr>
            <p:cNvGrpSpPr/>
            <p:nvPr/>
          </p:nvGrpSpPr>
          <p:grpSpPr>
            <a:xfrm>
              <a:off x="3324492" y="2392897"/>
              <a:ext cx="3190864" cy="2945023"/>
              <a:chOff x="3760777" y="2218958"/>
              <a:chExt cx="3190864" cy="294502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5123BC-1C50-4102-A3CE-D11ADC539BC3}"/>
                  </a:ext>
                </a:extLst>
              </p:cNvPr>
              <p:cNvSpPr txBox="1"/>
              <p:nvPr/>
            </p:nvSpPr>
            <p:spPr>
              <a:xfrm>
                <a:off x="4177985" y="2218958"/>
                <a:ext cx="1468488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defRPr/>
                </a:pPr>
                <a:r>
                  <a:rPr lang="en-US" altLang="ko-KR" sz="6000" kern="0" dirty="0">
                    <a:ln w="31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02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0976B2-B53F-46AC-B0C5-ACFAFB2BFB88}"/>
                  </a:ext>
                </a:extLst>
              </p:cNvPr>
              <p:cNvSpPr txBox="1"/>
              <p:nvPr/>
            </p:nvSpPr>
            <p:spPr>
              <a:xfrm>
                <a:off x="4008782" y="3183347"/>
                <a:ext cx="29428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defRPr/>
                </a:pPr>
                <a:r>
                  <a:rPr lang="ko-KR" altLang="en-US" sz="2000" kern="0" dirty="0">
                    <a:ln w="31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데이터 분석</a:t>
                </a:r>
                <a:endParaRPr lang="en-US" altLang="ko-KR" sz="2000" kern="0" dirty="0">
                  <a:ln w="3175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FE3245-F32C-40E8-94B8-F8A22A350620}"/>
                  </a:ext>
                </a:extLst>
              </p:cNvPr>
              <p:cNvSpPr txBox="1"/>
              <p:nvPr/>
            </p:nvSpPr>
            <p:spPr>
              <a:xfrm>
                <a:off x="3760777" y="3609709"/>
                <a:ext cx="3081074" cy="1554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latinLnBrk="0">
                  <a:buFontTx/>
                  <a:buChar char="-"/>
                  <a:defRPr/>
                </a:pPr>
                <a:r>
                  <a:rPr lang="ko-KR" altLang="en-US" sz="1900" kern="0" dirty="0">
                    <a:ln w="31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데이터 설명</a:t>
                </a:r>
                <a:endParaRPr lang="en-US" altLang="ko-KR" sz="1900" kern="0" dirty="0">
                  <a:ln w="3175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pPr marL="342900" indent="-342900" latinLnBrk="0">
                  <a:buFontTx/>
                  <a:buChar char="-"/>
                  <a:defRPr/>
                </a:pPr>
                <a:r>
                  <a:rPr lang="en-US" altLang="ko-KR" sz="1900" kern="0" dirty="0">
                    <a:ln w="31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EDA</a:t>
                </a:r>
              </a:p>
              <a:p>
                <a:pPr marL="342900" indent="-342900" latinLnBrk="0">
                  <a:buFontTx/>
                  <a:buChar char="-"/>
                  <a:defRPr/>
                </a:pPr>
                <a:r>
                  <a:rPr lang="ko-KR" altLang="en-US" sz="1900" kern="0" dirty="0">
                    <a:ln w="31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데이터 </a:t>
                </a:r>
                <a:r>
                  <a:rPr lang="ko-KR" altLang="en-US" sz="1900" kern="0" dirty="0" err="1">
                    <a:ln w="31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전처리</a:t>
                </a:r>
                <a:endParaRPr lang="en-US" altLang="ko-KR" sz="1900" kern="0" dirty="0">
                  <a:ln w="3175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pPr marL="342900" indent="-342900" latinLnBrk="0">
                  <a:buFontTx/>
                  <a:buChar char="-"/>
                  <a:defRPr/>
                </a:pPr>
                <a:r>
                  <a:rPr lang="en-US" altLang="ko-KR" sz="1900" kern="0" dirty="0">
                    <a:ln w="31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Feature </a:t>
                </a:r>
                <a:r>
                  <a:rPr lang="ko-KR" altLang="en-US" sz="1900" kern="0" dirty="0">
                    <a:ln w="31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추가</a:t>
                </a:r>
                <a:endParaRPr lang="en-US" altLang="ko-KR" sz="1900" kern="0" dirty="0">
                  <a:ln w="3175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pPr marL="342900" indent="-342900" latinLnBrk="0">
                  <a:buFontTx/>
                  <a:buChar char="-"/>
                  <a:defRPr/>
                </a:pPr>
                <a:r>
                  <a:rPr lang="ko-KR" altLang="en-US" sz="1900" kern="0" dirty="0">
                    <a:ln w="31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상관관계</a:t>
                </a:r>
                <a:endParaRPr lang="en-US" altLang="ko-KR" sz="1900" kern="0" dirty="0">
                  <a:ln w="3175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6288FAD-CE52-40E9-BEC4-A421D142D650}"/>
                </a:ext>
              </a:extLst>
            </p:cNvPr>
            <p:cNvGrpSpPr/>
            <p:nvPr/>
          </p:nvGrpSpPr>
          <p:grpSpPr>
            <a:xfrm>
              <a:off x="6049698" y="2377302"/>
              <a:ext cx="2790822" cy="2976724"/>
              <a:chOff x="6339442" y="2194616"/>
              <a:chExt cx="2790822" cy="297672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BBA022-9EB6-40A2-BED3-E6DC4CF2A7BF}"/>
                  </a:ext>
                </a:extLst>
              </p:cNvPr>
              <p:cNvSpPr txBox="1"/>
              <p:nvPr/>
            </p:nvSpPr>
            <p:spPr>
              <a:xfrm>
                <a:off x="7000609" y="2194616"/>
                <a:ext cx="1468488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defRPr/>
                </a:pPr>
                <a:r>
                  <a:rPr lang="en-US" altLang="ko-KR" sz="6000" kern="0" dirty="0">
                    <a:ln w="31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03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3FF94C-A02E-42F9-B1A1-E17055F073B6}"/>
                  </a:ext>
                </a:extLst>
              </p:cNvPr>
              <p:cNvSpPr txBox="1"/>
              <p:nvPr/>
            </p:nvSpPr>
            <p:spPr>
              <a:xfrm>
                <a:off x="6495289" y="3176416"/>
                <a:ext cx="26103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defRPr/>
                </a:pPr>
                <a:r>
                  <a:rPr lang="ko-KR" altLang="en-US" sz="2000" kern="0" dirty="0">
                    <a:ln w="31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모델링 및 분석 결과</a:t>
                </a:r>
                <a:endParaRPr lang="en-US" altLang="ko-KR" sz="2000" kern="0" dirty="0">
                  <a:ln w="3175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58C3944-1D77-4D0A-97CC-48ECDD452DB2}"/>
                  </a:ext>
                </a:extLst>
              </p:cNvPr>
              <p:cNvSpPr txBox="1"/>
              <p:nvPr/>
            </p:nvSpPr>
            <p:spPr>
              <a:xfrm>
                <a:off x="6339442" y="3617068"/>
                <a:ext cx="2790822" cy="1554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latinLnBrk="0">
                  <a:buFontTx/>
                  <a:buChar char="-"/>
                  <a:defRPr/>
                </a:pPr>
                <a:r>
                  <a:rPr lang="ko-KR" altLang="en-US" sz="1900" kern="0" dirty="0">
                    <a:ln w="31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외부 데이터 </a:t>
                </a:r>
                <a:r>
                  <a:rPr lang="en-US" altLang="ko-KR" sz="1900" kern="0" dirty="0">
                    <a:ln w="31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Modeling</a:t>
                </a:r>
              </a:p>
              <a:p>
                <a:pPr marL="342900" indent="-342900" latinLnBrk="0">
                  <a:buFontTx/>
                  <a:buChar char="-"/>
                  <a:defRPr/>
                </a:pPr>
                <a:r>
                  <a:rPr lang="ko-KR" altLang="en-US" sz="1900" kern="0" dirty="0">
                    <a:ln w="31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공급량 데이터 </a:t>
                </a:r>
                <a:r>
                  <a:rPr lang="en-US" altLang="ko-KR" sz="1900" kern="0" dirty="0">
                    <a:ln w="31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Modeling</a:t>
                </a:r>
              </a:p>
              <a:p>
                <a:pPr marL="342900" indent="-342900" latinLnBrk="0">
                  <a:buFontTx/>
                  <a:buChar char="-"/>
                  <a:defRPr/>
                </a:pPr>
                <a:r>
                  <a:rPr lang="ko-KR" altLang="en-US" sz="1900" kern="0" dirty="0">
                    <a:ln w="31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성능평가</a:t>
                </a:r>
                <a:endParaRPr lang="en-US" altLang="ko-KR" sz="1900" kern="0" dirty="0">
                  <a:ln w="3175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pPr marL="342900" indent="-342900" latinLnBrk="0">
                  <a:buFontTx/>
                  <a:buChar char="-"/>
                  <a:defRPr/>
                </a:pPr>
                <a:r>
                  <a:rPr lang="ko-KR" altLang="en-US" sz="1900" kern="0" dirty="0">
                    <a:ln w="31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결론 </a:t>
                </a:r>
                <a:endParaRPr lang="en-US" altLang="ko-KR" sz="1900" kern="0" dirty="0">
                  <a:ln w="3175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pPr marL="342900" indent="-342900" latinLnBrk="0">
                  <a:buFontTx/>
                  <a:buChar char="-"/>
                  <a:defRPr/>
                </a:pPr>
                <a:r>
                  <a:rPr lang="ko-KR" altLang="en-US" sz="1900" kern="0" dirty="0">
                    <a:ln w="31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시사점</a:t>
                </a:r>
                <a:r>
                  <a:rPr lang="en-US" altLang="ko-KR" sz="1900" kern="0" dirty="0">
                    <a:ln w="31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</a:t>
                </a:r>
                <a:r>
                  <a:rPr lang="ko-KR" altLang="en-US" sz="1900" kern="0" dirty="0">
                    <a:ln w="31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및 한계점</a:t>
                </a:r>
                <a:endParaRPr lang="en-US" altLang="ko-KR" sz="1900" kern="0" dirty="0">
                  <a:ln w="3175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D44D46B-AE11-49B5-9B9A-129B1CD41454}"/>
                </a:ext>
              </a:extLst>
            </p:cNvPr>
            <p:cNvGrpSpPr/>
            <p:nvPr/>
          </p:nvGrpSpPr>
          <p:grpSpPr>
            <a:xfrm>
              <a:off x="9458362" y="2397879"/>
              <a:ext cx="3444617" cy="2065777"/>
              <a:chOff x="9462809" y="2181508"/>
              <a:chExt cx="3444617" cy="206577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53C206-783B-43F5-8BFC-2FEEE2E3011B}"/>
                  </a:ext>
                </a:extLst>
              </p:cNvPr>
              <p:cNvSpPr txBox="1"/>
              <p:nvPr/>
            </p:nvSpPr>
            <p:spPr>
              <a:xfrm>
                <a:off x="9881795" y="2181508"/>
                <a:ext cx="1468488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defRPr/>
                </a:pPr>
                <a:r>
                  <a:rPr lang="en-US" altLang="ko-KR" sz="6000" kern="0" dirty="0">
                    <a:ln w="31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04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3337993-CCE5-4A66-87A5-44CC1434F88F}"/>
                  </a:ext>
                </a:extLst>
              </p:cNvPr>
              <p:cNvSpPr txBox="1"/>
              <p:nvPr/>
            </p:nvSpPr>
            <p:spPr>
              <a:xfrm>
                <a:off x="9462809" y="3145038"/>
                <a:ext cx="344461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>
                  <a:defRPr/>
                </a:pPr>
                <a:r>
                  <a:rPr lang="ko-KR" altLang="en-US" sz="2000" kern="0" dirty="0">
                    <a:ln w="31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프로젝트 수행 소감</a:t>
                </a:r>
                <a:endParaRPr lang="en-US" altLang="ko-KR" sz="2000" kern="0" dirty="0">
                  <a:ln w="3175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307FB35-30A8-4E74-A60F-E6469FDF4AEC}"/>
                  </a:ext>
                </a:extLst>
              </p:cNvPr>
              <p:cNvSpPr txBox="1"/>
              <p:nvPr/>
            </p:nvSpPr>
            <p:spPr>
              <a:xfrm>
                <a:off x="9737941" y="3570177"/>
                <a:ext cx="2790822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latinLnBrk="0">
                  <a:buFontTx/>
                  <a:buChar char="-"/>
                  <a:defRPr/>
                </a:pPr>
                <a:r>
                  <a:rPr lang="ko-KR" altLang="en-US" sz="1900" kern="0" dirty="0">
                    <a:ln w="3175"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느낌 및 소감</a:t>
                </a:r>
                <a:endParaRPr lang="en-US" altLang="ko-KR" sz="1900" kern="0" dirty="0">
                  <a:ln w="3175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  <a:p>
                <a:pPr latinLnBrk="0">
                  <a:defRPr/>
                </a:pPr>
                <a:endParaRPr lang="en-US" altLang="ko-KR" sz="1900" kern="0" dirty="0">
                  <a:ln w="3175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691A8C9-0424-41F1-941A-24AAFB2DAC85}"/>
                </a:ext>
              </a:extLst>
            </p:cNvPr>
            <p:cNvSpPr/>
            <p:nvPr/>
          </p:nvSpPr>
          <p:spPr>
            <a:xfrm>
              <a:off x="2780248" y="3426919"/>
              <a:ext cx="216000" cy="198000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069A3D4-F3BB-4D32-81C2-425E3A55F085}"/>
                </a:ext>
              </a:extLst>
            </p:cNvPr>
            <p:cNvSpPr/>
            <p:nvPr/>
          </p:nvSpPr>
          <p:spPr>
            <a:xfrm>
              <a:off x="5462894" y="3442880"/>
              <a:ext cx="216000" cy="198000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8B38E8F-B606-4427-8BA2-926DFFEFF163}"/>
                </a:ext>
              </a:extLst>
            </p:cNvPr>
            <p:cNvSpPr/>
            <p:nvPr/>
          </p:nvSpPr>
          <p:spPr>
            <a:xfrm>
              <a:off x="9014675" y="3442880"/>
              <a:ext cx="216000" cy="198000"/>
            </a:xfrm>
            <a:prstGeom prst="ellipse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126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7076252" y="449585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가스레인저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 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메디치교육센터</a:t>
            </a:r>
            <a:endParaRPr lang="en-US" altLang="ko-KR" sz="900" kern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11099004" y="495298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11296713" y="550660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03-3 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성능평가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7AC0C6E5-6196-41A5-AAA6-75C10A1DB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956" y="2392506"/>
            <a:ext cx="7099652" cy="38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E00A51-6D6A-4AEA-86B3-9D85628EFA29}"/>
              </a:ext>
            </a:extLst>
          </p:cNvPr>
          <p:cNvSpPr/>
          <p:nvPr/>
        </p:nvSpPr>
        <p:spPr>
          <a:xfrm>
            <a:off x="3317" y="2367252"/>
            <a:ext cx="12192000" cy="292839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외부데이터 중에서는 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난방지수</a:t>
            </a:r>
            <a:r>
              <a:rPr lang="en-US" altLang="ko-KR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기온반응함수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제외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</a:p>
          <a:p>
            <a:pPr algn="ctr"/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파생변수 중에서는 </a:t>
            </a:r>
            <a:r>
              <a:rPr lang="ko-KR" altLang="en-US" sz="2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날짜 데이터만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</a:t>
            </a:r>
            <a:endParaRPr lang="en-US" altLang="ko-KR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사용한 </a:t>
            </a:r>
            <a:r>
              <a:rPr lang="en-US" altLang="ko-KR" sz="2800" b="1" dirty="0">
                <a:solidFill>
                  <a:srgbClr val="FF7C8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LGBM </a:t>
            </a:r>
            <a:r>
              <a:rPr lang="ko-KR" altLang="en-US" sz="2800" b="1" dirty="0">
                <a:solidFill>
                  <a:srgbClr val="FF7C8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</a:t>
            </a:r>
            <a:r>
              <a:rPr lang="en-US" altLang="ko-KR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NMAE 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점수가 가장 좋음</a:t>
            </a:r>
            <a:endParaRPr lang="en-US" altLang="ko-KR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D8A6EC-C502-40F7-BCC4-405B410B78C4}"/>
              </a:ext>
            </a:extLst>
          </p:cNvPr>
          <p:cNvSpPr txBox="1"/>
          <p:nvPr/>
        </p:nvSpPr>
        <p:spPr>
          <a:xfrm>
            <a:off x="878322" y="1298491"/>
            <a:ext cx="27908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latinLnBrk="0">
              <a:buFontTx/>
              <a:buChar char="-"/>
              <a:defRPr/>
            </a:pPr>
            <a:r>
              <a:rPr lang="ko-KR" altLang="en-US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성능 평가 </a:t>
            </a:r>
            <a:endParaRPr lang="en-US" altLang="ko-KR" sz="20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870E05-54B4-4F03-9684-F1D306431ECB}"/>
              </a:ext>
            </a:extLst>
          </p:cNvPr>
          <p:cNvSpPr txBox="1"/>
          <p:nvPr/>
        </p:nvSpPr>
        <p:spPr>
          <a:xfrm>
            <a:off x="1346173" y="1746175"/>
            <a:ext cx="931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Feature Selection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진행하며 각각의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모델으로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모델링 진행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EB4CF-001B-4686-96C6-BD50C8951043}"/>
              </a:ext>
            </a:extLst>
          </p:cNvPr>
          <p:cNvSpPr txBox="1"/>
          <p:nvPr/>
        </p:nvSpPr>
        <p:spPr>
          <a:xfrm>
            <a:off x="1142443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140530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7076252" y="449585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가스레인저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 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메디치교육센터</a:t>
            </a:r>
            <a:endParaRPr lang="en-US" altLang="ko-KR" sz="900" kern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11099004" y="495298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11296713" y="550660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03-4 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결론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46404-FA0B-43AA-8130-5D677A648C01}"/>
              </a:ext>
            </a:extLst>
          </p:cNvPr>
          <p:cNvSpPr txBox="1"/>
          <p:nvPr/>
        </p:nvSpPr>
        <p:spPr>
          <a:xfrm>
            <a:off x="617288" y="1602090"/>
            <a:ext cx="51983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latinLnBrk="0">
              <a:buFontTx/>
              <a:buChar char="-"/>
              <a:defRPr/>
            </a:pPr>
            <a:r>
              <a:rPr lang="en-US" altLang="ko-KR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LGBM </a:t>
            </a:r>
            <a:r>
              <a:rPr lang="ko-KR" altLang="en-US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공급량 모델 예측 결과</a:t>
            </a:r>
            <a:endParaRPr lang="en-US" altLang="ko-KR" sz="20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5C3F350-859C-40C8-9279-7B1660016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54" y="2976587"/>
            <a:ext cx="3785900" cy="202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EE662E8-DD07-4F02-9422-C5805F8FB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545" y="2976587"/>
            <a:ext cx="3785900" cy="202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A3E3BC1-6269-4743-8278-74B4F5419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87" y="2964151"/>
            <a:ext cx="3785900" cy="205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83A575-25FA-4134-884D-AA25D88530FB}"/>
              </a:ext>
            </a:extLst>
          </p:cNvPr>
          <p:cNvSpPr txBox="1"/>
          <p:nvPr/>
        </p:nvSpPr>
        <p:spPr>
          <a:xfrm>
            <a:off x="1142443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25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134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7076252" y="449585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가스레인저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 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메디치교육센터</a:t>
            </a:r>
            <a:endParaRPr lang="en-US" altLang="ko-KR" sz="900" kern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11099004" y="495298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11296713" y="550660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03-4 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결론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46404-FA0B-43AA-8130-5D677A648C01}"/>
              </a:ext>
            </a:extLst>
          </p:cNvPr>
          <p:cNvSpPr txBox="1"/>
          <p:nvPr/>
        </p:nvSpPr>
        <p:spPr>
          <a:xfrm>
            <a:off x="745272" y="1402035"/>
            <a:ext cx="51983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latinLnBrk="0">
              <a:buFontTx/>
              <a:buChar char="-"/>
              <a:defRPr/>
            </a:pPr>
            <a:r>
              <a:rPr lang="en-US" altLang="ko-KR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LGBM </a:t>
            </a:r>
            <a:r>
              <a:rPr lang="ko-KR" altLang="en-US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공급량 모델 예측 결과</a:t>
            </a:r>
            <a:endParaRPr lang="en-US" altLang="ko-KR" sz="20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22890306-0D85-42BE-9249-909A93D10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09" y="1939287"/>
            <a:ext cx="4168072" cy="223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6AF603C4-209E-4324-8BBE-AA081AED0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768" y="1939287"/>
            <a:ext cx="4168072" cy="223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215BB11F-945A-4684-A8FF-89644B394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539" y="4169373"/>
            <a:ext cx="4168072" cy="223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BA721001-1121-463C-BD6B-4FB9D3355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324" y="4169373"/>
            <a:ext cx="4117516" cy="223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7E7410-A930-42B9-A123-B1C938A4F823}"/>
              </a:ext>
            </a:extLst>
          </p:cNvPr>
          <p:cNvSpPr txBox="1"/>
          <p:nvPr/>
        </p:nvSpPr>
        <p:spPr>
          <a:xfrm>
            <a:off x="1142443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26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080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7076252" y="449585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가스레인저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 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메디치교육센터</a:t>
            </a:r>
            <a:endParaRPr lang="en-US" altLang="ko-KR" sz="900" kern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11099004" y="495298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11296713" y="550660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03-5 Feature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Importance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46404-FA0B-43AA-8130-5D677A648C01}"/>
              </a:ext>
            </a:extLst>
          </p:cNvPr>
          <p:cNvSpPr txBox="1"/>
          <p:nvPr/>
        </p:nvSpPr>
        <p:spPr>
          <a:xfrm>
            <a:off x="745272" y="1402035"/>
            <a:ext cx="51983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latinLnBrk="0">
              <a:buFontTx/>
              <a:buChar char="-"/>
              <a:defRPr/>
            </a:pPr>
            <a:r>
              <a:rPr lang="en-US" altLang="ko-KR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Feature Importance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A1CBD0-9442-4D4D-AFAE-0757B4EAD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56" y="1803638"/>
            <a:ext cx="9642372" cy="43615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6D0F9D-5062-4BB9-B72A-AD06C4B45B91}"/>
              </a:ext>
            </a:extLst>
          </p:cNvPr>
          <p:cNvSpPr/>
          <p:nvPr/>
        </p:nvSpPr>
        <p:spPr>
          <a:xfrm>
            <a:off x="2633343" y="2814916"/>
            <a:ext cx="5219739" cy="314257"/>
          </a:xfrm>
          <a:prstGeom prst="rect">
            <a:avLst/>
          </a:prstGeom>
          <a:noFill/>
          <a:ln w="28575">
            <a:solidFill>
              <a:srgbClr val="FF7C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715227-0995-4284-8D9F-D145494EF38D}"/>
              </a:ext>
            </a:extLst>
          </p:cNvPr>
          <p:cNvSpPr/>
          <p:nvPr/>
        </p:nvSpPr>
        <p:spPr>
          <a:xfrm>
            <a:off x="2498874" y="3725656"/>
            <a:ext cx="3892962" cy="314257"/>
          </a:xfrm>
          <a:prstGeom prst="rect">
            <a:avLst/>
          </a:prstGeom>
          <a:noFill/>
          <a:ln w="28575">
            <a:solidFill>
              <a:srgbClr val="FF7C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23BB24-9650-409F-A7AC-3EC8157BE0DF}"/>
              </a:ext>
            </a:extLst>
          </p:cNvPr>
          <p:cNvSpPr txBox="1"/>
          <p:nvPr/>
        </p:nvSpPr>
        <p:spPr>
          <a:xfrm>
            <a:off x="1142443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27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5747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7076252" y="449585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가스레인저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 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메디치교육센터</a:t>
            </a:r>
            <a:endParaRPr lang="en-US" altLang="ko-KR" sz="900" kern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11099004" y="495298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11296713" y="550660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03-5 Feature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Importance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46404-FA0B-43AA-8130-5D677A648C01}"/>
              </a:ext>
            </a:extLst>
          </p:cNvPr>
          <p:cNvSpPr txBox="1"/>
          <p:nvPr/>
        </p:nvSpPr>
        <p:spPr>
          <a:xfrm>
            <a:off x="745272" y="1402035"/>
            <a:ext cx="51983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latinLnBrk="0">
              <a:buFontTx/>
              <a:buChar char="-"/>
              <a:defRPr/>
            </a:pPr>
            <a:r>
              <a:rPr lang="en-US" altLang="ko-KR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Feature Importance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A1CBD0-9442-4D4D-AFAE-0757B4EAD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456" y="1803638"/>
            <a:ext cx="9642372" cy="43615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6D0F9D-5062-4BB9-B72A-AD06C4B45B91}"/>
              </a:ext>
            </a:extLst>
          </p:cNvPr>
          <p:cNvSpPr/>
          <p:nvPr/>
        </p:nvSpPr>
        <p:spPr>
          <a:xfrm>
            <a:off x="2633343" y="2814916"/>
            <a:ext cx="5219739" cy="314257"/>
          </a:xfrm>
          <a:prstGeom prst="rect">
            <a:avLst/>
          </a:prstGeom>
          <a:noFill/>
          <a:ln w="28575">
            <a:solidFill>
              <a:srgbClr val="FF7C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715227-0995-4284-8D9F-D145494EF38D}"/>
              </a:ext>
            </a:extLst>
          </p:cNvPr>
          <p:cNvSpPr/>
          <p:nvPr/>
        </p:nvSpPr>
        <p:spPr>
          <a:xfrm>
            <a:off x="2498874" y="3725656"/>
            <a:ext cx="3892962" cy="314257"/>
          </a:xfrm>
          <a:prstGeom prst="rect">
            <a:avLst/>
          </a:prstGeom>
          <a:noFill/>
          <a:ln w="28575">
            <a:solidFill>
              <a:srgbClr val="FF7C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F439D6-CF77-44F0-87EA-E34ED7396853}"/>
              </a:ext>
            </a:extLst>
          </p:cNvPr>
          <p:cNvSpPr/>
          <p:nvPr/>
        </p:nvSpPr>
        <p:spPr>
          <a:xfrm>
            <a:off x="3317" y="2367252"/>
            <a:ext cx="12192000" cy="292839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추가한 외부 데이터 중 </a:t>
            </a:r>
            <a:r>
              <a:rPr lang="ko-KR" altLang="en-US" sz="2800" b="1" dirty="0">
                <a:solidFill>
                  <a:srgbClr val="FF7C8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기온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 </a:t>
            </a:r>
            <a:r>
              <a:rPr lang="ko-KR" altLang="en-US" sz="2800" b="1" dirty="0">
                <a:solidFill>
                  <a:srgbClr val="FF7C8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에너지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800" b="1" dirty="0">
                <a:solidFill>
                  <a:srgbClr val="FF7C8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소비량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</a:t>
            </a:r>
            <a:endParaRPr lang="en-US" altLang="ko-KR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모델에서 </a:t>
            </a:r>
            <a:r>
              <a:rPr lang="ko-KR" altLang="en-US" sz="2800" b="1" dirty="0">
                <a:solidFill>
                  <a:srgbClr val="FF7C8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중요하게 작용</a:t>
            </a:r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하는 것을 알 수 있음</a:t>
            </a:r>
            <a:endParaRPr lang="en-US" altLang="ko-KR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25B4FB-3044-476B-89A0-E8F8C9581987}"/>
              </a:ext>
            </a:extLst>
          </p:cNvPr>
          <p:cNvSpPr txBox="1"/>
          <p:nvPr/>
        </p:nvSpPr>
        <p:spPr>
          <a:xfrm>
            <a:off x="1142443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28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496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7076252" y="449585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800" b="1" kern="0" dirty="0">
                <a:ln w="3175">
                  <a:noFill/>
                </a:ln>
                <a:solidFill>
                  <a:schemeClr val="bg2">
                    <a:lumMod val="75000"/>
                  </a:schemeClr>
                </a:solidFill>
              </a:rPr>
              <a:t>한국가스공사 </a:t>
            </a:r>
            <a:r>
              <a:rPr lang="en-US" altLang="ko-KR" sz="800" b="1" kern="0" dirty="0">
                <a:ln w="3175">
                  <a:noFill/>
                </a:ln>
                <a:solidFill>
                  <a:schemeClr val="bg2">
                    <a:lumMod val="75000"/>
                  </a:schemeClr>
                </a:solidFill>
              </a:rPr>
              <a:t>x </a:t>
            </a:r>
            <a:r>
              <a:rPr lang="ko-KR" altLang="en-US" sz="800" b="1" kern="0" dirty="0" err="1">
                <a:ln w="3175">
                  <a:noFill/>
                </a:ln>
                <a:solidFill>
                  <a:schemeClr val="bg2">
                    <a:lumMod val="75000"/>
                  </a:schemeClr>
                </a:solidFill>
              </a:rPr>
              <a:t>가스레인저</a:t>
            </a:r>
            <a:endParaRPr lang="en-US" altLang="ko-KR" sz="800" b="1" kern="0" dirty="0">
              <a:ln w="3175">
                <a:noFill/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11099004" y="495298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11296713" y="550660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 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시사점 및 한계점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6F3AD5-90A6-4D48-8A9F-0218059859ED}"/>
              </a:ext>
            </a:extLst>
          </p:cNvPr>
          <p:cNvSpPr txBox="1"/>
          <p:nvPr/>
        </p:nvSpPr>
        <p:spPr>
          <a:xfrm>
            <a:off x="699744" y="4283184"/>
            <a:ext cx="3257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>
                <a:solidFill>
                  <a:srgbClr val="333333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보다 정확한 수요전망대비 </a:t>
            </a:r>
            <a:endParaRPr lang="en-US" altLang="ko-KR" b="0" i="0" dirty="0">
              <a:solidFill>
                <a:srgbClr val="333333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b="0" i="0" dirty="0">
                <a:solidFill>
                  <a:srgbClr val="333333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공급량 예측 가능</a:t>
            </a:r>
            <a:r>
              <a:rPr lang="en-US" altLang="ko-KR" dirty="0">
                <a:solidFill>
                  <a:srgbClr val="333333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Wingdings" panose="05000000000000000000" pitchFamily="2" charset="2"/>
              </a:rPr>
              <a:t> </a:t>
            </a:r>
          </a:p>
          <a:p>
            <a:pPr algn="ctr"/>
            <a:r>
              <a:rPr lang="en-US" altLang="ko-KR" b="0" i="0" dirty="0">
                <a:solidFill>
                  <a:srgbClr val="333333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에너지의 </a:t>
            </a:r>
            <a:r>
              <a:rPr lang="ko-KR" altLang="en-US" b="1" i="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안정적인 수급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가능</a:t>
            </a:r>
            <a:endParaRPr lang="en-US" altLang="ko-KR" b="0" i="0" dirty="0">
              <a:solidFill>
                <a:srgbClr val="333333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D4DD68-2B81-4B3C-BDFC-B430CC41B8E4}"/>
              </a:ext>
            </a:extLst>
          </p:cNvPr>
          <p:cNvSpPr txBox="1"/>
          <p:nvPr/>
        </p:nvSpPr>
        <p:spPr>
          <a:xfrm>
            <a:off x="4232789" y="4303504"/>
            <a:ext cx="4135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6363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천연가스 수입 시 </a:t>
            </a:r>
            <a:r>
              <a:rPr lang="ko-KR" altLang="en-US" b="0" i="0" dirty="0" err="1">
                <a:solidFill>
                  <a:srgbClr val="363636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스팟</a:t>
            </a:r>
            <a:r>
              <a:rPr lang="ko-KR" altLang="en-US" b="0" i="0" dirty="0">
                <a:solidFill>
                  <a:srgbClr val="363636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구매 물량과</a:t>
            </a:r>
            <a:endParaRPr lang="en-US" altLang="ko-KR" b="0" i="0" dirty="0">
              <a:solidFill>
                <a:srgbClr val="363636"/>
              </a:solidFill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b="0" i="0" dirty="0">
                <a:solidFill>
                  <a:srgbClr val="363636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중장기 계략물량의 가격차이 </a:t>
            </a:r>
            <a:r>
              <a:rPr lang="en-US" altLang="ko-KR" dirty="0">
                <a:solidFill>
                  <a:srgbClr val="36363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en-US" altLang="ko-KR" b="0" i="0" dirty="0">
                <a:solidFill>
                  <a:srgbClr val="363636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5~10%</a:t>
            </a:r>
            <a:r>
              <a:rPr lang="ko-KR" altLang="en-US" b="0" i="0" dirty="0">
                <a:solidFill>
                  <a:srgbClr val="363636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차이</a:t>
            </a:r>
            <a:r>
              <a:rPr lang="en-US" altLang="ko-KR" b="0" i="0" dirty="0">
                <a:solidFill>
                  <a:srgbClr val="363636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                                         </a:t>
            </a:r>
          </a:p>
          <a:p>
            <a:pPr algn="ctr"/>
            <a:r>
              <a:rPr lang="en-US" altLang="ko-KR" b="0" i="0" dirty="0">
                <a:solidFill>
                  <a:srgbClr val="363636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b="1" i="0" dirty="0"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Wingdings" panose="05000000000000000000" pitchFamily="2" charset="2"/>
              </a:rPr>
              <a:t>비용 절감에 따른 </a:t>
            </a: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Wingdings" panose="05000000000000000000" pitchFamily="2" charset="2"/>
              </a:rPr>
              <a:t>국부 강화</a:t>
            </a:r>
            <a:endParaRPr lang="en-US" altLang="ko-KR" b="1" i="0" dirty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E8E7-73B0-46C2-8CA4-673AC19F52EB}"/>
              </a:ext>
            </a:extLst>
          </p:cNvPr>
          <p:cNvSpPr txBox="1"/>
          <p:nvPr/>
        </p:nvSpPr>
        <p:spPr>
          <a:xfrm>
            <a:off x="878322" y="1505375"/>
            <a:ext cx="2541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시사점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616E9E-1253-43C0-A257-E48A9D3FD65D}"/>
              </a:ext>
            </a:extLst>
          </p:cNvPr>
          <p:cNvSpPr txBox="1"/>
          <p:nvPr/>
        </p:nvSpPr>
        <p:spPr>
          <a:xfrm>
            <a:off x="7668910" y="4293344"/>
            <a:ext cx="4710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6363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에너지 대란으로</a:t>
            </a:r>
            <a:endParaRPr lang="en-US" altLang="ko-KR" dirty="0">
              <a:solidFill>
                <a:srgbClr val="363636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36363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발생가능한 물류</a:t>
            </a:r>
            <a:r>
              <a:rPr lang="en-US" altLang="ko-KR" dirty="0">
                <a:solidFill>
                  <a:srgbClr val="36363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rgbClr val="36363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곡물 등의 </a:t>
            </a:r>
            <a:endParaRPr lang="en-US" altLang="ko-KR" dirty="0">
              <a:solidFill>
                <a:srgbClr val="363636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인플레이션 최소화</a:t>
            </a:r>
            <a:endParaRPr lang="en-US" altLang="ko-KR" b="1" i="0" dirty="0">
              <a:effectLst/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49292D-1EDF-40FD-88E2-D1D238F6B843}"/>
              </a:ext>
            </a:extLst>
          </p:cNvPr>
          <p:cNvSpPr txBox="1"/>
          <p:nvPr/>
        </p:nvSpPr>
        <p:spPr>
          <a:xfrm>
            <a:off x="1142443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29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4F534F-0B58-4797-A32D-638AECF814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366" y="2577497"/>
            <a:ext cx="1620000" cy="16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2090C9-9FB9-43D4-9E0E-FA05B46122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726" y="2565161"/>
            <a:ext cx="1620000" cy="162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F7A5170-0052-47E3-92E3-2F29B882E2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71" y="2600200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22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7076252" y="449585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가스레인저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 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메디치교육센터</a:t>
            </a:r>
            <a:endParaRPr lang="en-US" altLang="ko-KR" sz="900" kern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11099004" y="495298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11296713" y="550660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03-5 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시사점 및 한계점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284310" y="112103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F42FEF-DE50-4321-B3EE-FCBA770C839E}"/>
              </a:ext>
            </a:extLst>
          </p:cNvPr>
          <p:cNvSpPr txBox="1"/>
          <p:nvPr/>
        </p:nvSpPr>
        <p:spPr>
          <a:xfrm>
            <a:off x="745272" y="1402035"/>
            <a:ext cx="51983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한계점</a:t>
            </a:r>
            <a:endParaRPr lang="en-US" altLang="ko-KR" sz="20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FBA0204-FED3-4ACF-B223-34AE5D2CE0C8}"/>
              </a:ext>
            </a:extLst>
          </p:cNvPr>
          <p:cNvGrpSpPr/>
          <p:nvPr/>
        </p:nvGrpSpPr>
        <p:grpSpPr>
          <a:xfrm>
            <a:off x="403943" y="2589735"/>
            <a:ext cx="3730496" cy="2847946"/>
            <a:chOff x="1250912" y="2835037"/>
            <a:chExt cx="3730496" cy="284794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60C680-F167-4AB4-A5A7-214A6784060B}"/>
                </a:ext>
              </a:extLst>
            </p:cNvPr>
            <p:cNvSpPr txBox="1"/>
            <p:nvPr/>
          </p:nvSpPr>
          <p:spPr>
            <a:xfrm>
              <a:off x="1250912" y="4759653"/>
              <a:ext cx="373049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프로젝트 주제에 대한</a:t>
              </a:r>
              <a:endPara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/>
              <a:r>
                <a:rPr lang="ko-KR" altLang="en-US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도메인 지식 한계</a:t>
              </a:r>
              <a:endPara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/>
              <a:endPara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7C1BC3C-C563-48CD-9D80-E6A4EC6F4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6146" y="2835037"/>
              <a:ext cx="1692000" cy="16920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9578F59-4351-4532-8B72-E1DA5576AE76}"/>
              </a:ext>
            </a:extLst>
          </p:cNvPr>
          <p:cNvGrpSpPr/>
          <p:nvPr/>
        </p:nvGrpSpPr>
        <p:grpSpPr>
          <a:xfrm>
            <a:off x="3904606" y="2697620"/>
            <a:ext cx="4077985" cy="2691630"/>
            <a:chOff x="5935879" y="2839371"/>
            <a:chExt cx="4077985" cy="26916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92F4F4-6B6E-4BF4-BA9C-B6F5C2F86C42}"/>
                </a:ext>
              </a:extLst>
            </p:cNvPr>
            <p:cNvSpPr txBox="1"/>
            <p:nvPr/>
          </p:nvSpPr>
          <p:spPr>
            <a:xfrm>
              <a:off x="5935879" y="4607671"/>
              <a:ext cx="40779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외부 데이터 변수를 예측하여 사용하여</a:t>
              </a:r>
              <a:endPara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변수의 </a:t>
              </a:r>
              <a:r>
                <a:rPr lang="ko-KR" altLang="en-US" dirty="0" err="1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예측값과</a:t>
              </a:r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dirty="0" err="1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실제값의</a:t>
              </a:r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오차</a:t>
              </a:r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로 인한</a:t>
              </a:r>
              <a:endPara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/>
              <a:r>
                <a:rPr lang="ko-KR" altLang="en-US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분석 모형의 성능 하락 우려</a:t>
              </a:r>
              <a:endPara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D52A895-79CC-4BDE-9619-E1DA7AFD6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5558" y="2839371"/>
              <a:ext cx="1548000" cy="15480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4932E8F-63AC-4A29-B548-257603A8A7D2}"/>
              </a:ext>
            </a:extLst>
          </p:cNvPr>
          <p:cNvGrpSpPr/>
          <p:nvPr/>
        </p:nvGrpSpPr>
        <p:grpSpPr>
          <a:xfrm>
            <a:off x="6799307" y="2485025"/>
            <a:ext cx="6096000" cy="2939208"/>
            <a:chOff x="6438299" y="2567069"/>
            <a:chExt cx="6096000" cy="293920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42BFB6-90AA-4E36-8579-36CC86237E81}"/>
                </a:ext>
              </a:extLst>
            </p:cNvPr>
            <p:cNvSpPr txBox="1"/>
            <p:nvPr/>
          </p:nvSpPr>
          <p:spPr>
            <a:xfrm>
              <a:off x="6438299" y="4305948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추가된 데이터 사이 </a:t>
              </a:r>
              <a:endPara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강한 상관관계가 나타남</a:t>
              </a:r>
              <a:endPara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⇒</a:t>
              </a:r>
              <a:r>
                <a: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feature engineering</a:t>
              </a:r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을 통한 </a:t>
              </a:r>
              <a:endPara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/>
              <a:r>
                <a:rPr lang="ko-KR" altLang="en-US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공분산성 해결 </a:t>
              </a:r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필요</a:t>
              </a:r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9CC613B-CC88-4D50-B495-2F6B3935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4957" y="2567069"/>
              <a:ext cx="1562685" cy="1562685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1A49772-7684-4D90-A0B0-D5A65B1BF7DD}"/>
              </a:ext>
            </a:extLst>
          </p:cNvPr>
          <p:cNvSpPr txBox="1"/>
          <p:nvPr/>
        </p:nvSpPr>
        <p:spPr>
          <a:xfrm>
            <a:off x="1142443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30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991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205754" y="198044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DB597-966A-4DA6-9DB5-5A087ABA7404}"/>
              </a:ext>
            </a:extLst>
          </p:cNvPr>
          <p:cNvSpPr txBox="1"/>
          <p:nvPr/>
        </p:nvSpPr>
        <p:spPr>
          <a:xfrm>
            <a:off x="1087617" y="517313"/>
            <a:ext cx="4444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CONTENTS</a:t>
            </a:r>
            <a:endParaRPr lang="en-US" altLang="ko-KR" sz="20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4584CF-0D7D-46DC-B35F-C503F6D320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3" y="428125"/>
            <a:ext cx="522068" cy="4727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DBBC608-37DC-4B93-8635-F5C04582253E}"/>
              </a:ext>
            </a:extLst>
          </p:cNvPr>
          <p:cNvSpPr txBox="1"/>
          <p:nvPr/>
        </p:nvSpPr>
        <p:spPr>
          <a:xfrm>
            <a:off x="5422561" y="2881516"/>
            <a:ext cx="14684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6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D44DC2-EF08-4DF1-B8E9-1885FE2180FC}"/>
              </a:ext>
            </a:extLst>
          </p:cNvPr>
          <p:cNvSpPr txBox="1"/>
          <p:nvPr/>
        </p:nvSpPr>
        <p:spPr>
          <a:xfrm>
            <a:off x="4877845" y="3867906"/>
            <a:ext cx="34446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수행 소감</a:t>
            </a:r>
            <a:endParaRPr lang="en-US" altLang="ko-KR" sz="20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AE989E8-3FB9-4691-A32F-1E0346A879C2}"/>
              </a:ext>
            </a:extLst>
          </p:cNvPr>
          <p:cNvCxnSpPr>
            <a:cxnSpLocks/>
          </p:cNvCxnSpPr>
          <p:nvPr/>
        </p:nvCxnSpPr>
        <p:spPr>
          <a:xfrm>
            <a:off x="2908485" y="692766"/>
            <a:ext cx="8378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780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EBF0E3-A03F-41EA-9004-D7EC2FFF8A81}"/>
              </a:ext>
            </a:extLst>
          </p:cNvPr>
          <p:cNvSpPr/>
          <p:nvPr/>
        </p:nvSpPr>
        <p:spPr>
          <a:xfrm>
            <a:off x="7076252" y="449585"/>
            <a:ext cx="4678532" cy="4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가스레인저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 </a:t>
            </a:r>
            <a:r>
              <a:rPr lang="ko-KR" altLang="en-US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900" kern="0" dirty="0" err="1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메디치교육센터</a:t>
            </a:r>
            <a:endParaRPr lang="en-US" altLang="ko-KR" sz="900" kern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9B8BBC0-DC5E-465A-8136-0A53CD305383}"/>
              </a:ext>
            </a:extLst>
          </p:cNvPr>
          <p:cNvSpPr/>
          <p:nvPr/>
        </p:nvSpPr>
        <p:spPr>
          <a:xfrm>
            <a:off x="11099004" y="495298"/>
            <a:ext cx="585789" cy="342964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ABE05E-3A05-42A8-8012-A5E7102E0832}"/>
              </a:ext>
            </a:extLst>
          </p:cNvPr>
          <p:cNvGrpSpPr/>
          <p:nvPr/>
        </p:nvGrpSpPr>
        <p:grpSpPr>
          <a:xfrm>
            <a:off x="11296713" y="550660"/>
            <a:ext cx="190370" cy="232240"/>
            <a:chOff x="8723408" y="848204"/>
            <a:chExt cx="234693" cy="286312"/>
          </a:xfrm>
        </p:grpSpPr>
        <p:sp>
          <p:nvSpPr>
            <p:cNvPr id="9" name="원형: 비어 있음 8">
              <a:extLst>
                <a:ext uri="{FF2B5EF4-FFF2-40B4-BE49-F238E27FC236}">
                  <a16:creationId xmlns:a16="http://schemas.microsoft.com/office/drawing/2014/main" id="{8C8BF62A-12EE-42FF-BC50-C6000B60B297}"/>
                </a:ext>
              </a:extLst>
            </p:cNvPr>
            <p:cNvSpPr/>
            <p:nvPr/>
          </p:nvSpPr>
          <p:spPr>
            <a:xfrm>
              <a:off x="8723408" y="848204"/>
              <a:ext cx="209550" cy="209550"/>
            </a:xfrm>
            <a:prstGeom prst="donut">
              <a:avLst>
                <a:gd name="adj" fmla="val 14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9715057-3C08-49A6-9144-B181BB3E9FFA}"/>
                </a:ext>
              </a:extLst>
            </p:cNvPr>
            <p:cNvSpPr/>
            <p:nvPr/>
          </p:nvSpPr>
          <p:spPr>
            <a:xfrm rot="18900000">
              <a:off x="8922101" y="990516"/>
              <a:ext cx="36000" cy="14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04 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수행소감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44126" y="1110466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5D41038-8FFE-47CA-9D8E-60AC53E34AE7}"/>
              </a:ext>
            </a:extLst>
          </p:cNvPr>
          <p:cNvCxnSpPr>
            <a:cxnSpLocks/>
            <a:stCxn id="35" idx="6"/>
          </p:cNvCxnSpPr>
          <p:nvPr/>
        </p:nvCxnSpPr>
        <p:spPr>
          <a:xfrm flipV="1">
            <a:off x="3409627" y="4542250"/>
            <a:ext cx="2552837" cy="8092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1C5E66-BAE8-4A8E-815D-DB3A0C10C156}"/>
              </a:ext>
            </a:extLst>
          </p:cNvPr>
          <p:cNvGrpSpPr/>
          <p:nvPr/>
        </p:nvGrpSpPr>
        <p:grpSpPr>
          <a:xfrm>
            <a:off x="2439113" y="1447800"/>
            <a:ext cx="8015527" cy="4529694"/>
            <a:chOff x="1178588" y="1108177"/>
            <a:chExt cx="8015527" cy="4529694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0BC2208B-FE61-4D34-BAE9-F56F762854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7841" y="1108177"/>
              <a:ext cx="0" cy="45296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4F38A0E1-0C78-46DA-8739-9A93C696B8E2}"/>
                </a:ext>
              </a:extLst>
            </p:cNvPr>
            <p:cNvCxnSpPr>
              <a:cxnSpLocks/>
            </p:cNvCxnSpPr>
            <p:nvPr/>
          </p:nvCxnSpPr>
          <p:spPr>
            <a:xfrm>
              <a:off x="1178588" y="5472771"/>
              <a:ext cx="801552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EAB3CAE-B8FB-444B-ABAB-E8F5C045EF09}"/>
                </a:ext>
              </a:extLst>
            </p:cNvPr>
            <p:cNvSpPr/>
            <p:nvPr/>
          </p:nvSpPr>
          <p:spPr>
            <a:xfrm>
              <a:off x="1958602" y="4919455"/>
              <a:ext cx="190500" cy="184880"/>
            </a:xfrm>
            <a:prstGeom prst="ellipse">
              <a:avLst/>
            </a:prstGeom>
            <a:solidFill>
              <a:srgbClr val="90D6E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78AEC47-1051-4CD7-9370-AA6784A994F7}"/>
                </a:ext>
              </a:extLst>
            </p:cNvPr>
            <p:cNvSpPr/>
            <p:nvPr/>
          </p:nvSpPr>
          <p:spPr>
            <a:xfrm>
              <a:off x="4731039" y="4054806"/>
              <a:ext cx="190500" cy="184880"/>
            </a:xfrm>
            <a:prstGeom prst="ellipse">
              <a:avLst/>
            </a:prstGeom>
            <a:solidFill>
              <a:srgbClr val="90D6E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0EFAAC3-3AD2-4767-9A9B-AB8B3041658C}"/>
                </a:ext>
              </a:extLst>
            </p:cNvPr>
            <p:cNvSpPr/>
            <p:nvPr/>
          </p:nvSpPr>
          <p:spPr>
            <a:xfrm>
              <a:off x="7092648" y="2024620"/>
              <a:ext cx="190500" cy="184880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8F361F1C-490E-418A-AC90-D542ABAF51A1}"/>
                </a:ext>
              </a:extLst>
            </p:cNvPr>
            <p:cNvCxnSpPr>
              <a:cxnSpLocks/>
              <a:stCxn id="37" idx="7"/>
              <a:endCxn id="38" idx="3"/>
            </p:cNvCxnSpPr>
            <p:nvPr/>
          </p:nvCxnSpPr>
          <p:spPr>
            <a:xfrm flipV="1">
              <a:off x="4893641" y="2182425"/>
              <a:ext cx="2226905" cy="18994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39CAB724-CF82-420C-A736-2F87C2A59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490"/>
            <a:stretch/>
          </p:blipFill>
          <p:spPr>
            <a:xfrm>
              <a:off x="1683206" y="3507324"/>
              <a:ext cx="931792" cy="121565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624E7B-A981-4811-9134-11624AB69355}"/>
                </a:ext>
              </a:extLst>
            </p:cNvPr>
            <p:cNvSpPr txBox="1"/>
            <p:nvPr/>
          </p:nvSpPr>
          <p:spPr>
            <a:xfrm>
              <a:off x="6635061" y="1517639"/>
              <a:ext cx="113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데이콘</a:t>
              </a:r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2</a:t>
              </a:r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위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C50DB7C-443C-47A7-91B3-FEF84D620DED}"/>
                </a:ext>
              </a:extLst>
            </p:cNvPr>
            <p:cNvSpPr txBox="1"/>
            <p:nvPr/>
          </p:nvSpPr>
          <p:spPr>
            <a:xfrm>
              <a:off x="4163269" y="3346155"/>
              <a:ext cx="11316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SK C&amp;C </a:t>
              </a:r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경연 </a:t>
              </a:r>
              <a:r>
                <a: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8</a:t>
              </a:r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위</a:t>
              </a: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C29DB55-C797-4A76-9D62-8FCAD9336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7520" y="4005893"/>
              <a:ext cx="873522" cy="121938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14FA28F-438A-4FED-8302-A2A5FE1FEC6B}"/>
                </a:ext>
              </a:extLst>
            </p:cNvPr>
            <p:cNvSpPr txBox="1"/>
            <p:nvPr/>
          </p:nvSpPr>
          <p:spPr>
            <a:xfrm>
              <a:off x="2532517" y="4799626"/>
              <a:ext cx="1145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빅콘테스트</a:t>
              </a:r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br>
                <a: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</a:br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예선탈락</a:t>
              </a:r>
              <a:endPara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25EBED79-0590-4F14-8A19-4327B3E86B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3148" y="1547395"/>
              <a:ext cx="1209211" cy="5304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B69CA054-715C-4056-8601-2ACE58903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057" y="2104663"/>
              <a:ext cx="861721" cy="121908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B971D94-B073-4BD5-81DA-2E22A2547C8E}"/>
              </a:ext>
            </a:extLst>
          </p:cNvPr>
          <p:cNvSpPr txBox="1"/>
          <p:nvPr/>
        </p:nvSpPr>
        <p:spPr>
          <a:xfrm>
            <a:off x="1142443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31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186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205754" y="198044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BBC608-37DC-4B93-8635-F5C04582253E}"/>
              </a:ext>
            </a:extLst>
          </p:cNvPr>
          <p:cNvSpPr txBox="1"/>
          <p:nvPr/>
        </p:nvSpPr>
        <p:spPr>
          <a:xfrm>
            <a:off x="4836078" y="3168529"/>
            <a:ext cx="57724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6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393099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205754" y="198044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DB597-966A-4DA6-9DB5-5A087ABA7404}"/>
              </a:ext>
            </a:extLst>
          </p:cNvPr>
          <p:cNvSpPr txBox="1"/>
          <p:nvPr/>
        </p:nvSpPr>
        <p:spPr>
          <a:xfrm>
            <a:off x="1087617" y="517313"/>
            <a:ext cx="4444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</a:t>
            </a:r>
            <a:endParaRPr lang="en-US" altLang="ko-KR" sz="2000" kern="0" dirty="0"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4584CF-0D7D-46DC-B35F-C503F6D320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3" y="428125"/>
            <a:ext cx="522068" cy="47274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34CF823-1AEB-4340-9BDA-63047C5C2169}"/>
              </a:ext>
            </a:extLst>
          </p:cNvPr>
          <p:cNvGrpSpPr/>
          <p:nvPr/>
        </p:nvGrpSpPr>
        <p:grpSpPr>
          <a:xfrm>
            <a:off x="5215167" y="2898217"/>
            <a:ext cx="1985784" cy="1385379"/>
            <a:chOff x="781921" y="2343059"/>
            <a:chExt cx="1985784" cy="138537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8DDBA5-724E-4227-9314-BDC645A9BF84}"/>
                </a:ext>
              </a:extLst>
            </p:cNvPr>
            <p:cNvSpPr txBox="1"/>
            <p:nvPr/>
          </p:nvSpPr>
          <p:spPr>
            <a:xfrm>
              <a:off x="1113943" y="2343059"/>
              <a:ext cx="146848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sz="6000" kern="0" dirty="0">
                  <a:ln w="3175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01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0310F7-0B58-42BF-9E34-C23D33BE8380}"/>
                </a:ext>
              </a:extLst>
            </p:cNvPr>
            <p:cNvSpPr txBox="1"/>
            <p:nvPr/>
          </p:nvSpPr>
          <p:spPr>
            <a:xfrm>
              <a:off x="781921" y="3328328"/>
              <a:ext cx="19857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sz="2000" kern="0" dirty="0">
                  <a:ln w="3175"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프로젝트 개요</a:t>
              </a:r>
              <a:endParaRPr lang="en-US" altLang="ko-KR" sz="2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EA6127-5154-4720-9394-65D2098B2F6B}"/>
              </a:ext>
            </a:extLst>
          </p:cNvPr>
          <p:cNvCxnSpPr>
            <a:cxnSpLocks/>
          </p:cNvCxnSpPr>
          <p:nvPr/>
        </p:nvCxnSpPr>
        <p:spPr>
          <a:xfrm>
            <a:off x="2908485" y="692766"/>
            <a:ext cx="8378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618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205754" y="198044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BBC608-37DC-4B93-8635-F5C04582253E}"/>
              </a:ext>
            </a:extLst>
          </p:cNvPr>
          <p:cNvSpPr txBox="1"/>
          <p:nvPr/>
        </p:nvSpPr>
        <p:spPr>
          <a:xfrm>
            <a:off x="4024226" y="3052298"/>
            <a:ext cx="57724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6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  <a:r>
              <a:rPr lang="en-US" altLang="ko-KR" sz="60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:)</a:t>
            </a:r>
          </a:p>
        </p:txBody>
      </p:sp>
    </p:spTree>
    <p:extLst>
      <p:ext uri="{BB962C8B-B14F-4D97-AF65-F5344CB8AC3E}">
        <p14:creationId xmlns:p14="http://schemas.microsoft.com/office/powerpoint/2010/main" val="3440795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205754" y="198044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42AF38-20C3-452F-9DF4-2A689B44BDE2}"/>
              </a:ext>
            </a:extLst>
          </p:cNvPr>
          <p:cNvSpPr txBox="1"/>
          <p:nvPr/>
        </p:nvSpPr>
        <p:spPr>
          <a:xfrm>
            <a:off x="1087617" y="517313"/>
            <a:ext cx="4444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0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</a:rPr>
              <a:t>참고자료</a:t>
            </a:r>
            <a:endParaRPr lang="en-US" altLang="ko-KR" sz="20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B19891-63E9-43FD-9DBB-9DE8FD23D1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3" y="428125"/>
            <a:ext cx="522068" cy="47274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B9DA5AE-69C5-4089-A5A9-AF083A927D7D}"/>
              </a:ext>
            </a:extLst>
          </p:cNvPr>
          <p:cNvCxnSpPr>
            <a:cxnSpLocks/>
          </p:cNvCxnSpPr>
          <p:nvPr/>
        </p:nvCxnSpPr>
        <p:spPr>
          <a:xfrm>
            <a:off x="2908485" y="692766"/>
            <a:ext cx="8378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B030B5-C806-4678-ABB7-3A3F009BE497}"/>
              </a:ext>
            </a:extLst>
          </p:cNvPr>
          <p:cNvSpPr txBox="1"/>
          <p:nvPr/>
        </p:nvSpPr>
        <p:spPr>
          <a:xfrm>
            <a:off x="878675" y="1412145"/>
            <a:ext cx="1053116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latin typeface="배달의민족 한나체 Air"/>
              </a:rPr>
              <a:t>- </a:t>
            </a:r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배달의민족 한나체 Air"/>
              </a:rPr>
              <a:t>기사 인용</a:t>
            </a:r>
            <a:endParaRPr lang="en-US" altLang="ko-KR" sz="1500" dirty="0">
              <a:hlinkClick r:id="rId4"/>
            </a:endParaRPr>
          </a:p>
          <a:p>
            <a:r>
              <a:rPr lang="en-US" altLang="ko-KR" sz="1500" dirty="0">
                <a:hlinkClick r:id="rId4"/>
              </a:rPr>
              <a:t>http://www.kharn.kr/news/article.html?no=2652</a:t>
            </a:r>
            <a:endParaRPr lang="en-US" altLang="ko-KR" sz="1500" dirty="0"/>
          </a:p>
          <a:p>
            <a:r>
              <a:rPr lang="en-US" altLang="ko-KR" sz="1500" dirty="0">
                <a:hlinkClick r:id="rId5"/>
              </a:rPr>
              <a:t>http://amenews.kr/news/view.</a:t>
            </a:r>
            <a:r>
              <a:rPr lang="en-US" altLang="ko-KR" sz="15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hlinkClick r:id="rId5"/>
              </a:rPr>
              <a:t>php</a:t>
            </a:r>
            <a:r>
              <a:rPr lang="en-US" altLang="ko-KR" sz="1500" dirty="0">
                <a:hlinkClick r:id="rId5"/>
              </a:rPr>
              <a:t>?idx=45488</a:t>
            </a:r>
            <a:endParaRPr lang="en-US" altLang="ko-KR" sz="1500" dirty="0"/>
          </a:p>
          <a:p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latin typeface="배달의민족 한나체 Air"/>
                <a:hlinkClick r:id="rId6"/>
              </a:rPr>
              <a:t>http://www.e2news.com/news/articleView.html?idxno=216926</a:t>
            </a:r>
            <a:endParaRPr lang="en-US" altLang="ko-KR" sz="1500" dirty="0">
              <a:solidFill>
                <a:schemeClr val="bg2">
                  <a:lumMod val="50000"/>
                </a:schemeClr>
              </a:solidFill>
              <a:latin typeface="배달의민족 한나체 Air"/>
            </a:endParaRPr>
          </a:p>
          <a:p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latin typeface="배달의민족 한나체 Air"/>
                <a:hlinkClick r:id="rId7"/>
              </a:rPr>
              <a:t>http://www.gasnews.com/news/articleView.html?idxno=82668</a:t>
            </a:r>
            <a:endParaRPr lang="en-US" altLang="ko-KR" sz="1500" dirty="0">
              <a:solidFill>
                <a:schemeClr val="bg2">
                  <a:lumMod val="50000"/>
                </a:schemeClr>
              </a:solidFill>
              <a:latin typeface="배달의민족 한나체 Air"/>
            </a:endParaRPr>
          </a:p>
          <a:p>
            <a:endParaRPr lang="en-US" altLang="ko-KR" sz="1500" dirty="0"/>
          </a:p>
          <a:p>
            <a:endParaRPr lang="en-US" altLang="ko-KR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C439CE-CA00-40CA-B4F0-C4ADDD089F13}"/>
              </a:ext>
            </a:extLst>
          </p:cNvPr>
          <p:cNvSpPr txBox="1"/>
          <p:nvPr/>
        </p:nvSpPr>
        <p:spPr>
          <a:xfrm>
            <a:off x="878675" y="2757141"/>
            <a:ext cx="872656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500" dirty="0">
              <a:solidFill>
                <a:schemeClr val="bg2">
                  <a:lumMod val="50000"/>
                </a:schemeClr>
              </a:solidFill>
              <a:latin typeface="배달의민족 한나체 Air"/>
              <a:hlinkClick r:id="rId8"/>
            </a:endParaRPr>
          </a:p>
          <a:p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latin typeface="배달의민족 한나체 Air"/>
                <a:hlinkClick r:id="rId8"/>
              </a:rPr>
              <a:t>https://scikit-learn.org/stable/</a:t>
            </a:r>
            <a:endParaRPr lang="en-US" altLang="ko-KR" sz="1500" dirty="0">
              <a:solidFill>
                <a:schemeClr val="bg2">
                  <a:lumMod val="50000"/>
                </a:schemeClr>
              </a:solidFill>
              <a:latin typeface="배달의민족 한나체 Air"/>
            </a:endParaRPr>
          </a:p>
          <a:p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latin typeface="배달의민족 한나체 Air"/>
                <a:hlinkClick r:id="rId9"/>
              </a:rPr>
              <a:t>https://www.tensorflow.org/?hl=ko</a:t>
            </a:r>
            <a:endParaRPr lang="en-US" altLang="ko-KR" sz="1500" dirty="0">
              <a:solidFill>
                <a:schemeClr val="bg2">
                  <a:lumMod val="50000"/>
                </a:schemeClr>
              </a:solidFill>
              <a:latin typeface="배달의민족 한나체 Air"/>
            </a:endParaRPr>
          </a:p>
          <a:p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latin typeface="배달의민족 한나체 Air"/>
                <a:hlinkClick r:id="rId10"/>
              </a:rPr>
              <a:t>https://facebook.github.io/prophet/</a:t>
            </a:r>
            <a:endParaRPr lang="en-US" altLang="ko-KR" sz="1500" dirty="0">
              <a:solidFill>
                <a:schemeClr val="bg2">
                  <a:lumMod val="50000"/>
                </a:schemeClr>
              </a:solidFill>
              <a:latin typeface="배달의민족 한나체 Air"/>
            </a:endParaRPr>
          </a:p>
          <a:p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latin typeface="배달의민족 한나체 Air"/>
                <a:hlinkClick r:id="rId11"/>
              </a:rPr>
              <a:t>https://www.statsmodels.org/stable/index.html</a:t>
            </a:r>
            <a:endParaRPr lang="en-US" altLang="ko-KR" sz="1500" dirty="0">
              <a:solidFill>
                <a:schemeClr val="bg2">
                  <a:lumMod val="50000"/>
                </a:schemeClr>
              </a:solidFill>
              <a:latin typeface="배달의민족 한나체 Air"/>
            </a:endParaRPr>
          </a:p>
          <a:p>
            <a:endParaRPr lang="en-US" altLang="ko-KR" sz="1500" dirty="0">
              <a:solidFill>
                <a:schemeClr val="bg2">
                  <a:lumMod val="50000"/>
                </a:schemeClr>
              </a:solidFill>
              <a:latin typeface="배달의민족 한나체 Air"/>
            </a:endParaRPr>
          </a:p>
          <a:p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latin typeface="배달의민족 한나체 Air"/>
              </a:rPr>
              <a:t>- </a:t>
            </a:r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배달의민족 한나체 Air"/>
              </a:rPr>
              <a:t>이미지 및 아이콘 </a:t>
            </a:r>
            <a:r>
              <a:rPr lang="ko-KR" altLang="en-US" sz="1500" dirty="0" err="1">
                <a:solidFill>
                  <a:schemeClr val="bg2">
                    <a:lumMod val="50000"/>
                  </a:schemeClr>
                </a:solidFill>
                <a:latin typeface="배달의민족 한나체 Air"/>
              </a:rPr>
              <a:t>출저</a:t>
            </a:r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배달의민족 한나체 Air"/>
              </a:rPr>
              <a:t> 자료</a:t>
            </a:r>
            <a:endParaRPr lang="en-US" altLang="ko-KR" sz="1500" dirty="0">
              <a:solidFill>
                <a:schemeClr val="bg2">
                  <a:lumMod val="50000"/>
                </a:schemeClr>
              </a:solidFill>
              <a:latin typeface="배달의민족 한나체 Air"/>
            </a:endParaRPr>
          </a:p>
          <a:p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latin typeface="배달의민족 한나체 Air"/>
                <a:hlinkClick r:id="rId12"/>
              </a:rPr>
              <a:t>https://www.flaticon.com/</a:t>
            </a:r>
            <a:endParaRPr lang="en-US" altLang="ko-KR" sz="1500" dirty="0">
              <a:solidFill>
                <a:schemeClr val="bg2">
                  <a:lumMod val="50000"/>
                </a:schemeClr>
              </a:solidFill>
              <a:latin typeface="배달의민족 한나체 Air"/>
            </a:endParaRPr>
          </a:p>
          <a:p>
            <a:endParaRPr lang="en-US" altLang="ko-KR" sz="1500" dirty="0">
              <a:solidFill>
                <a:schemeClr val="bg2">
                  <a:lumMod val="50000"/>
                </a:schemeClr>
              </a:solidFill>
              <a:latin typeface="배달의민족 한나체 Air"/>
            </a:endParaRPr>
          </a:p>
          <a:p>
            <a:endParaRPr lang="ko-KR" altLang="en-US" sz="1500" dirty="0">
              <a:solidFill>
                <a:schemeClr val="bg2">
                  <a:lumMod val="50000"/>
                </a:schemeClr>
              </a:solidFill>
              <a:latin typeface="배달의민족 한나체 Ai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E0CEF-4C6B-4E46-B647-7A0EA74BE856}"/>
              </a:ext>
            </a:extLst>
          </p:cNvPr>
          <p:cNvSpPr txBox="1"/>
          <p:nvPr/>
        </p:nvSpPr>
        <p:spPr>
          <a:xfrm>
            <a:off x="924396" y="2504200"/>
            <a:ext cx="6096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500" dirty="0">
              <a:solidFill>
                <a:schemeClr val="bg2">
                  <a:lumMod val="50000"/>
                </a:schemeClr>
              </a:solidFill>
              <a:latin typeface="배달의민족 한나체 Air"/>
            </a:endParaRPr>
          </a:p>
          <a:p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latin typeface="배달의민족 한나체 Air"/>
              </a:rPr>
              <a:t>- </a:t>
            </a:r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배달의민족 한나체 Air"/>
              </a:rPr>
              <a:t>분석 및 모델 관련 자료</a:t>
            </a:r>
            <a:endParaRPr lang="en-US" altLang="ko-KR" sz="1500" dirty="0">
              <a:solidFill>
                <a:schemeClr val="bg2">
                  <a:lumMod val="50000"/>
                </a:schemeClr>
              </a:solidFill>
              <a:latin typeface="배달의민족 한나체 Air"/>
            </a:endParaRPr>
          </a:p>
        </p:txBody>
      </p:sp>
    </p:spTree>
    <p:extLst>
      <p:ext uri="{BB962C8B-B14F-4D97-AF65-F5344CB8AC3E}">
        <p14:creationId xmlns:p14="http://schemas.microsoft.com/office/powerpoint/2010/main" val="1204855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0F8C1C-8B5C-4DDC-9C03-C05CDBC2D4A8}"/>
              </a:ext>
            </a:extLst>
          </p:cNvPr>
          <p:cNvGrpSpPr/>
          <p:nvPr/>
        </p:nvGrpSpPr>
        <p:grpSpPr>
          <a:xfrm>
            <a:off x="7165124" y="421621"/>
            <a:ext cx="4678532" cy="434390"/>
            <a:chOff x="7154115" y="558471"/>
            <a:chExt cx="4678532" cy="43439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5EBF0E3-A03F-41EA-9004-D7EC2FFF8A81}"/>
                </a:ext>
              </a:extLst>
            </p:cNvPr>
            <p:cNvSpPr/>
            <p:nvPr/>
          </p:nvSpPr>
          <p:spPr>
            <a:xfrm>
              <a:off x="7154115" y="558471"/>
              <a:ext cx="4678532" cy="4343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sx="98000" sy="98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ko-KR" altLang="en-US" sz="900" kern="0" dirty="0" err="1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가스레인저</a:t>
              </a:r>
              <a:r>
                <a:rPr lang="ko-KR" altLang="en-US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X </a:t>
              </a:r>
              <a:r>
                <a:rPr lang="ko-KR" altLang="en-US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sz="900" kern="0" dirty="0" err="1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메디치교육센터</a:t>
              </a:r>
              <a:endPara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9B8BBC0-DC5E-465A-8136-0A53CD305383}"/>
                </a:ext>
              </a:extLst>
            </p:cNvPr>
            <p:cNvSpPr/>
            <p:nvPr/>
          </p:nvSpPr>
          <p:spPr>
            <a:xfrm>
              <a:off x="11176867" y="604184"/>
              <a:ext cx="585789" cy="342964"/>
            </a:xfrm>
            <a:prstGeom prst="roundRect">
              <a:avLst>
                <a:gd name="adj" fmla="val 50000"/>
              </a:avLst>
            </a:prstGeom>
            <a:solidFill>
              <a:srgbClr val="FF7C8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CABE05E-3A05-42A8-8012-A5E7102E0832}"/>
                </a:ext>
              </a:extLst>
            </p:cNvPr>
            <p:cNvGrpSpPr/>
            <p:nvPr/>
          </p:nvGrpSpPr>
          <p:grpSpPr>
            <a:xfrm>
              <a:off x="11374563" y="659546"/>
              <a:ext cx="190363" cy="232240"/>
              <a:chOff x="8723416" y="848204"/>
              <a:chExt cx="234685" cy="286312"/>
            </a:xfrm>
          </p:grpSpPr>
          <p:sp>
            <p:nvSpPr>
              <p:cNvPr id="9" name="원형: 비어 있음 8">
                <a:extLst>
                  <a:ext uri="{FF2B5EF4-FFF2-40B4-BE49-F238E27FC236}">
                    <a16:creationId xmlns:a16="http://schemas.microsoft.com/office/drawing/2014/main" id="{8C8BF62A-12EE-42FF-BC50-C6000B60B297}"/>
                  </a:ext>
                </a:extLst>
              </p:cNvPr>
              <p:cNvSpPr/>
              <p:nvPr/>
            </p:nvSpPr>
            <p:spPr>
              <a:xfrm>
                <a:off x="8723416" y="848204"/>
                <a:ext cx="209550" cy="209550"/>
              </a:xfrm>
              <a:prstGeom prst="donut">
                <a:avLst>
                  <a:gd name="adj" fmla="val 1476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99715057-3C08-49A6-9144-B181BB3E9FFA}"/>
                  </a:ext>
                </a:extLst>
              </p:cNvPr>
              <p:cNvSpPr/>
              <p:nvPr/>
            </p:nvSpPr>
            <p:spPr>
              <a:xfrm rot="18900000">
                <a:off x="8922101" y="990516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01-1 </a:t>
            </a:r>
            <a:r>
              <a:rPr lang="ko-KR" altLang="en-US" sz="28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배경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9" y="111621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A76F815E-54D5-4358-A03F-9D0E0007AB65}"/>
              </a:ext>
            </a:extLst>
          </p:cNvPr>
          <p:cNvSpPr txBox="1"/>
          <p:nvPr/>
        </p:nvSpPr>
        <p:spPr>
          <a:xfrm>
            <a:off x="-7429500" y="2401138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https://view.asiae.co.kr/article/2021110810213791421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5"/>
              </a:rPr>
              <a:t>LNG </a:t>
            </a:r>
            <a:r>
              <a:rPr lang="ko-KR" altLang="en-US" dirty="0">
                <a:hlinkClick r:id="rId5"/>
              </a:rPr>
              <a:t>수요예측 정확성 높이려면 </a:t>
            </a:r>
            <a:r>
              <a:rPr lang="en-US" altLang="ko-KR" dirty="0">
                <a:hlinkClick r:id="rId5"/>
              </a:rPr>
              <a:t>- </a:t>
            </a:r>
            <a:r>
              <a:rPr lang="ko-KR" altLang="en-US" dirty="0" err="1">
                <a:hlinkClick r:id="rId5"/>
              </a:rPr>
              <a:t>투데이에너지</a:t>
            </a:r>
            <a:r>
              <a:rPr lang="ko-KR" altLang="en-US" dirty="0">
                <a:hlinkClick r:id="rId5"/>
              </a:rPr>
              <a:t> </a:t>
            </a:r>
            <a:r>
              <a:rPr lang="en-US" altLang="ko-KR" dirty="0">
                <a:hlinkClick r:id="rId5"/>
              </a:rPr>
              <a:t>(todayenergy.kr)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6"/>
              </a:rPr>
              <a:t>http://www.aitimes.com/news/articleView.html?idxno=141385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https://m.ecomedia.co.kr/news/newsview.php?ncode=1065612144209731</a:t>
            </a:r>
          </a:p>
          <a:p>
            <a:endParaRPr lang="en-US" altLang="ko-KR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03C983D-F6A6-4595-9842-FCFBC05DE0C3}"/>
              </a:ext>
            </a:extLst>
          </p:cNvPr>
          <p:cNvGrpSpPr/>
          <p:nvPr/>
        </p:nvGrpSpPr>
        <p:grpSpPr>
          <a:xfrm>
            <a:off x="2718762" y="1683010"/>
            <a:ext cx="6989443" cy="4296878"/>
            <a:chOff x="7371894" y="1557045"/>
            <a:chExt cx="7287642" cy="448020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D3186E9-298A-477E-8979-32DB9A11C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62421" y="1557045"/>
              <a:ext cx="6906589" cy="49536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5DA30B5-EC17-44BF-9638-9B997889C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71894" y="2217188"/>
              <a:ext cx="7287642" cy="382005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74B98B6-4933-4914-8DB7-A914FE6E83EE}"/>
              </a:ext>
            </a:extLst>
          </p:cNvPr>
          <p:cNvSpPr txBox="1"/>
          <p:nvPr/>
        </p:nvSpPr>
        <p:spPr>
          <a:xfrm>
            <a:off x="4336130" y="6054265"/>
            <a:ext cx="87265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배달의민족 한나체 Air"/>
              </a:rPr>
              <a:t>출처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latin typeface="배달의민족 한나체 Air"/>
              </a:rPr>
              <a:t>: https://view.asiae.co.kr/article/2021110810213791421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latin typeface="배달의민족 한나체 Air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C6E9D3-7180-4404-B635-7F31640F3437}"/>
              </a:ext>
            </a:extLst>
          </p:cNvPr>
          <p:cNvSpPr/>
          <p:nvPr/>
        </p:nvSpPr>
        <p:spPr>
          <a:xfrm>
            <a:off x="2901493" y="1683010"/>
            <a:ext cx="2889707" cy="461757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C9AAF-44BC-4114-AC6F-EFC0086E7E77}"/>
              </a:ext>
            </a:extLst>
          </p:cNvPr>
          <p:cNvSpPr txBox="1"/>
          <p:nvPr/>
        </p:nvSpPr>
        <p:spPr>
          <a:xfrm>
            <a:off x="1143459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079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0F8C1C-8B5C-4DDC-9C03-C05CDBC2D4A8}"/>
              </a:ext>
            </a:extLst>
          </p:cNvPr>
          <p:cNvGrpSpPr/>
          <p:nvPr/>
        </p:nvGrpSpPr>
        <p:grpSpPr>
          <a:xfrm>
            <a:off x="7165124" y="421621"/>
            <a:ext cx="4678532" cy="434390"/>
            <a:chOff x="7154115" y="558471"/>
            <a:chExt cx="4678532" cy="43439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5EBF0E3-A03F-41EA-9004-D7EC2FFF8A81}"/>
                </a:ext>
              </a:extLst>
            </p:cNvPr>
            <p:cNvSpPr/>
            <p:nvPr/>
          </p:nvSpPr>
          <p:spPr>
            <a:xfrm>
              <a:off x="7154115" y="558471"/>
              <a:ext cx="4678532" cy="4343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sx="98000" sy="98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ko-KR" altLang="en-US" sz="900" kern="0" dirty="0" err="1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가스레인저</a:t>
              </a:r>
              <a:r>
                <a:rPr lang="ko-KR" altLang="en-US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X </a:t>
              </a:r>
              <a:r>
                <a:rPr lang="ko-KR" altLang="en-US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sz="900" kern="0" dirty="0" err="1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메디치교육센터</a:t>
              </a:r>
              <a:endPara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9B8BBC0-DC5E-465A-8136-0A53CD305383}"/>
                </a:ext>
              </a:extLst>
            </p:cNvPr>
            <p:cNvSpPr/>
            <p:nvPr/>
          </p:nvSpPr>
          <p:spPr>
            <a:xfrm>
              <a:off x="11176867" y="604184"/>
              <a:ext cx="585789" cy="342964"/>
            </a:xfrm>
            <a:prstGeom prst="roundRect">
              <a:avLst>
                <a:gd name="adj" fmla="val 50000"/>
              </a:avLst>
            </a:prstGeom>
            <a:solidFill>
              <a:srgbClr val="FF7C8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CABE05E-3A05-42A8-8012-A5E7102E0832}"/>
                </a:ext>
              </a:extLst>
            </p:cNvPr>
            <p:cNvGrpSpPr/>
            <p:nvPr/>
          </p:nvGrpSpPr>
          <p:grpSpPr>
            <a:xfrm>
              <a:off x="11374563" y="659546"/>
              <a:ext cx="190363" cy="232240"/>
              <a:chOff x="8723416" y="848204"/>
              <a:chExt cx="234685" cy="286312"/>
            </a:xfrm>
          </p:grpSpPr>
          <p:sp>
            <p:nvSpPr>
              <p:cNvPr id="9" name="원형: 비어 있음 8">
                <a:extLst>
                  <a:ext uri="{FF2B5EF4-FFF2-40B4-BE49-F238E27FC236}">
                    <a16:creationId xmlns:a16="http://schemas.microsoft.com/office/drawing/2014/main" id="{8C8BF62A-12EE-42FF-BC50-C6000B60B297}"/>
                  </a:ext>
                </a:extLst>
              </p:cNvPr>
              <p:cNvSpPr/>
              <p:nvPr/>
            </p:nvSpPr>
            <p:spPr>
              <a:xfrm>
                <a:off x="8723416" y="848204"/>
                <a:ext cx="209550" cy="209550"/>
              </a:xfrm>
              <a:prstGeom prst="donut">
                <a:avLst>
                  <a:gd name="adj" fmla="val 1476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99715057-3C08-49A6-9144-B181BB3E9FFA}"/>
                  </a:ext>
                </a:extLst>
              </p:cNvPr>
              <p:cNvSpPr/>
              <p:nvPr/>
            </p:nvSpPr>
            <p:spPr>
              <a:xfrm rot="18900000">
                <a:off x="8922101" y="990516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01-1 </a:t>
            </a:r>
            <a:r>
              <a:rPr lang="ko-KR" altLang="en-US" sz="28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배경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634C77-D81C-4A3E-AFD5-95BAB1CFFC01}"/>
              </a:ext>
            </a:extLst>
          </p:cNvPr>
          <p:cNvSpPr/>
          <p:nvPr/>
        </p:nvSpPr>
        <p:spPr>
          <a:xfrm>
            <a:off x="339908" y="1122419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A76F815E-54D5-4358-A03F-9D0E0007AB65}"/>
              </a:ext>
            </a:extLst>
          </p:cNvPr>
          <p:cNvSpPr txBox="1"/>
          <p:nvPr/>
        </p:nvSpPr>
        <p:spPr>
          <a:xfrm>
            <a:off x="-7429500" y="2401138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https://view.asiae.co.kr/article/2021110810213791421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5"/>
              </a:rPr>
              <a:t>LNG </a:t>
            </a:r>
            <a:r>
              <a:rPr lang="ko-KR" altLang="en-US" dirty="0">
                <a:hlinkClick r:id="rId5"/>
              </a:rPr>
              <a:t>수요예측 정확성 높이려면 </a:t>
            </a:r>
            <a:r>
              <a:rPr lang="en-US" altLang="ko-KR" dirty="0">
                <a:hlinkClick r:id="rId5"/>
              </a:rPr>
              <a:t>- </a:t>
            </a:r>
            <a:r>
              <a:rPr lang="ko-KR" altLang="en-US" dirty="0" err="1">
                <a:hlinkClick r:id="rId5"/>
              </a:rPr>
              <a:t>투데이에너지</a:t>
            </a:r>
            <a:r>
              <a:rPr lang="ko-KR" altLang="en-US" dirty="0">
                <a:hlinkClick r:id="rId5"/>
              </a:rPr>
              <a:t> </a:t>
            </a:r>
            <a:r>
              <a:rPr lang="en-US" altLang="ko-KR" dirty="0">
                <a:hlinkClick r:id="rId5"/>
              </a:rPr>
              <a:t>(todayenergy.kr)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6"/>
              </a:rPr>
              <a:t>http://www.aitimes.com/news/articleView.html?idxno=141385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https://m.ecomedia.co.kr/news/newsview.php?ncode=1065612144209731</a:t>
            </a:r>
          </a:p>
          <a:p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6E3BAC-A91D-41AF-B188-34117E724687}"/>
              </a:ext>
            </a:extLst>
          </p:cNvPr>
          <p:cNvSpPr txBox="1"/>
          <p:nvPr/>
        </p:nvSpPr>
        <p:spPr>
          <a:xfrm>
            <a:off x="-1511230" y="4398371"/>
            <a:ext cx="10271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에너지 공급</a:t>
            </a:r>
            <a:endParaRPr lang="en-US" altLang="ko-KR" sz="1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=&gt;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 </a:t>
            </a:r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가치 사슬에 영향을 미침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2991D8-0811-4EAC-A0A7-22EB3707E82F}"/>
              </a:ext>
            </a:extLst>
          </p:cNvPr>
          <p:cNvSpPr txBox="1"/>
          <p:nvPr/>
        </p:nvSpPr>
        <p:spPr>
          <a:xfrm>
            <a:off x="3856537" y="4413334"/>
            <a:ext cx="10271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Wingdings" panose="05000000000000000000" pitchFamily="2" charset="2"/>
              </a:rPr>
              <a:t>4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sym typeface="Wingdings" panose="05000000000000000000" pitchFamily="2" charset="2"/>
              </a:rPr>
              <a:t>차 산업에 있어서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1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에너지 공급량 예측 필요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B18376F-BE02-4F60-BBB3-DF4B720138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154" y="2315336"/>
            <a:ext cx="2013388" cy="201338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310C102-5743-4873-B6C7-6FE1B99CDC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60" y="2569928"/>
            <a:ext cx="1589999" cy="1589999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94F056D-B363-430A-ADA2-7D6F7272F0D9}"/>
              </a:ext>
            </a:extLst>
          </p:cNvPr>
          <p:cNvSpPr/>
          <p:nvPr/>
        </p:nvSpPr>
        <p:spPr>
          <a:xfrm>
            <a:off x="5684638" y="3201939"/>
            <a:ext cx="1455138" cy="909119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E77B54-9BAA-4248-AE9C-DF99112B66DA}"/>
              </a:ext>
            </a:extLst>
          </p:cNvPr>
          <p:cNvSpPr txBox="1"/>
          <p:nvPr/>
        </p:nvSpPr>
        <p:spPr>
          <a:xfrm>
            <a:off x="1143459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193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01-1 </a:t>
            </a:r>
            <a:r>
              <a:rPr lang="ko-KR" altLang="en-US" sz="28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배경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3D862C-CF8D-41BC-9A5E-94E9066F0C9E}"/>
              </a:ext>
            </a:extLst>
          </p:cNvPr>
          <p:cNvGrpSpPr/>
          <p:nvPr/>
        </p:nvGrpSpPr>
        <p:grpSpPr>
          <a:xfrm>
            <a:off x="7165124" y="421621"/>
            <a:ext cx="4678532" cy="434390"/>
            <a:chOff x="7154115" y="558471"/>
            <a:chExt cx="4678532" cy="43439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4DE7152-1894-4C09-8EED-4C9E2EB84573}"/>
                </a:ext>
              </a:extLst>
            </p:cNvPr>
            <p:cNvSpPr/>
            <p:nvPr/>
          </p:nvSpPr>
          <p:spPr>
            <a:xfrm>
              <a:off x="7154115" y="558471"/>
              <a:ext cx="4678532" cy="4343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sx="98000" sy="98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ko-KR" altLang="en-US" sz="900" kern="0" dirty="0" err="1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가스레인저</a:t>
              </a:r>
              <a:r>
                <a:rPr lang="ko-KR" altLang="en-US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X </a:t>
              </a:r>
              <a:r>
                <a:rPr lang="ko-KR" altLang="en-US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sz="900" kern="0" dirty="0" err="1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메디치교육센터</a:t>
              </a:r>
              <a:endPara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DAE1A60-7FC0-4B52-A36F-2990ECF2BA20}"/>
                </a:ext>
              </a:extLst>
            </p:cNvPr>
            <p:cNvSpPr/>
            <p:nvPr/>
          </p:nvSpPr>
          <p:spPr>
            <a:xfrm>
              <a:off x="11176867" y="604184"/>
              <a:ext cx="585789" cy="342964"/>
            </a:xfrm>
            <a:prstGeom prst="roundRect">
              <a:avLst>
                <a:gd name="adj" fmla="val 50000"/>
              </a:avLst>
            </a:prstGeom>
            <a:solidFill>
              <a:srgbClr val="FF7C8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9C08567-887E-4081-BB3A-1CADBB7210FB}"/>
                </a:ext>
              </a:extLst>
            </p:cNvPr>
            <p:cNvGrpSpPr/>
            <p:nvPr/>
          </p:nvGrpSpPr>
          <p:grpSpPr>
            <a:xfrm>
              <a:off x="11374563" y="659546"/>
              <a:ext cx="190363" cy="232240"/>
              <a:chOff x="8723416" y="848204"/>
              <a:chExt cx="234685" cy="286312"/>
            </a:xfrm>
          </p:grpSpPr>
          <p:sp>
            <p:nvSpPr>
              <p:cNvPr id="18" name="원형: 비어 있음 17">
                <a:extLst>
                  <a:ext uri="{FF2B5EF4-FFF2-40B4-BE49-F238E27FC236}">
                    <a16:creationId xmlns:a16="http://schemas.microsoft.com/office/drawing/2014/main" id="{E5C7CE1B-6D1E-405B-B036-8A34AD309A6B}"/>
                  </a:ext>
                </a:extLst>
              </p:cNvPr>
              <p:cNvSpPr/>
              <p:nvPr/>
            </p:nvSpPr>
            <p:spPr>
              <a:xfrm>
                <a:off x="8723416" y="848204"/>
                <a:ext cx="209550" cy="209550"/>
              </a:xfrm>
              <a:prstGeom prst="donut">
                <a:avLst>
                  <a:gd name="adj" fmla="val 1476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15A6BE7E-43DA-4A02-B407-47D978AD7EBC}"/>
                  </a:ext>
                </a:extLst>
              </p:cNvPr>
              <p:cNvSpPr/>
              <p:nvPr/>
            </p:nvSpPr>
            <p:spPr>
              <a:xfrm rot="18900000">
                <a:off x="8922101" y="990516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AB8718F-093F-4748-943E-A908B838C1C4}"/>
              </a:ext>
            </a:extLst>
          </p:cNvPr>
          <p:cNvSpPr/>
          <p:nvPr/>
        </p:nvSpPr>
        <p:spPr>
          <a:xfrm>
            <a:off x="356254" y="109220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3600" b="1" dirty="0">
                <a:latin typeface="배달의민족 한나체 Air"/>
              </a:rPr>
              <a:t>가스 공급 예측 모델링</a:t>
            </a:r>
            <a:r>
              <a:rPr lang="ko-KR" altLang="en-US" sz="3600" dirty="0">
                <a:latin typeface="배달의민족 한나체 Air"/>
              </a:rPr>
              <a:t>을</a:t>
            </a: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623793-6D3F-4627-B518-6F1FF23C9BAE}"/>
              </a:ext>
            </a:extLst>
          </p:cNvPr>
          <p:cNvSpPr txBox="1"/>
          <p:nvPr/>
        </p:nvSpPr>
        <p:spPr>
          <a:xfrm>
            <a:off x="878322" y="1377336"/>
            <a:ext cx="948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6B35C3-B71C-435C-8B51-B0289B37944E}"/>
              </a:ext>
            </a:extLst>
          </p:cNvPr>
          <p:cNvSpPr txBox="1"/>
          <p:nvPr/>
        </p:nvSpPr>
        <p:spPr>
          <a:xfrm>
            <a:off x="579044" y="1256103"/>
            <a:ext cx="3647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천연가스의 역할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5ED35A-94FB-4C44-B02D-6B4F2ED3A728}"/>
              </a:ext>
            </a:extLst>
          </p:cNvPr>
          <p:cNvGrpSpPr/>
          <p:nvPr/>
        </p:nvGrpSpPr>
        <p:grpSpPr>
          <a:xfrm>
            <a:off x="1602021" y="2583657"/>
            <a:ext cx="3647958" cy="2415347"/>
            <a:chOff x="1051105" y="2583659"/>
            <a:chExt cx="3647958" cy="241534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4BC7A0-6A6F-4EB3-AFDC-4CE635085993}"/>
                </a:ext>
              </a:extLst>
            </p:cNvPr>
            <p:cNvSpPr txBox="1"/>
            <p:nvPr/>
          </p:nvSpPr>
          <p:spPr>
            <a:xfrm>
              <a:off x="1496893" y="4191923"/>
              <a:ext cx="2969014" cy="8070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0" i="0" dirty="0">
                  <a:solidFill>
                    <a:srgbClr val="222222"/>
                  </a:solidFill>
                  <a:effectLst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화석연료 중 </a:t>
              </a:r>
              <a:endParaRPr lang="en-US" altLang="ko-KR" b="0" i="0" dirty="0">
                <a:solidFill>
                  <a:srgbClr val="222222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/>
              <a:r>
                <a:rPr lang="ko-KR" altLang="en-US" b="0" i="0" dirty="0">
                  <a:solidFill>
                    <a:srgbClr val="222222"/>
                  </a:solidFill>
                  <a:effectLst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가장 환경 친화적</a:t>
              </a:r>
              <a:endPara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8AF9209-9713-47CE-8872-B657C618C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0130" y="2852408"/>
              <a:ext cx="1220738" cy="122073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4584073-5299-45FF-8EEE-509B78C5F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869" y="3049123"/>
              <a:ext cx="1220738" cy="122073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73F145-D38B-47EE-ACF6-D57435023B5C}"/>
                </a:ext>
              </a:extLst>
            </p:cNvPr>
            <p:cNvSpPr txBox="1"/>
            <p:nvPr/>
          </p:nvSpPr>
          <p:spPr>
            <a:xfrm>
              <a:off x="1051105" y="2583659"/>
              <a:ext cx="3647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1) 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A569CF-871A-4B9F-BE8A-8E5B0B267561}"/>
              </a:ext>
            </a:extLst>
          </p:cNvPr>
          <p:cNvGrpSpPr/>
          <p:nvPr/>
        </p:nvGrpSpPr>
        <p:grpSpPr>
          <a:xfrm>
            <a:off x="6756653" y="2551685"/>
            <a:ext cx="3647958" cy="2447319"/>
            <a:chOff x="7165124" y="2551685"/>
            <a:chExt cx="3647958" cy="244731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FCB359-3EEF-4102-887B-FBD7BE36EB1D}"/>
                </a:ext>
              </a:extLst>
            </p:cNvPr>
            <p:cNvSpPr txBox="1"/>
            <p:nvPr/>
          </p:nvSpPr>
          <p:spPr>
            <a:xfrm>
              <a:off x="7416501" y="4191921"/>
              <a:ext cx="3278606" cy="8070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수소에너지원 추출 및 </a:t>
              </a:r>
              <a:br>
                <a: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</a:br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탄소중립 사회로의 발판 구축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9E9F8CA-17D7-4561-B27F-D2E740E86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0210" y="2852408"/>
              <a:ext cx="1220738" cy="1220738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73C8BB3-DE95-43C2-B549-393D8D29D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8714" y="2852408"/>
              <a:ext cx="1220738" cy="122073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5FE186-9799-4658-B2E2-A3C9BF6DACAA}"/>
                </a:ext>
              </a:extLst>
            </p:cNvPr>
            <p:cNvSpPr txBox="1"/>
            <p:nvPr/>
          </p:nvSpPr>
          <p:spPr>
            <a:xfrm>
              <a:off x="7165124" y="2551685"/>
              <a:ext cx="3647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2)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1ABF36D-B9D6-46C9-8BBE-69347F493844}"/>
              </a:ext>
            </a:extLst>
          </p:cNvPr>
          <p:cNvSpPr txBox="1"/>
          <p:nvPr/>
        </p:nvSpPr>
        <p:spPr>
          <a:xfrm>
            <a:off x="1143459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209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01-1 </a:t>
            </a:r>
            <a:r>
              <a:rPr lang="ko-KR" altLang="en-US" sz="28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배경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3D862C-CF8D-41BC-9A5E-94E9066F0C9E}"/>
              </a:ext>
            </a:extLst>
          </p:cNvPr>
          <p:cNvGrpSpPr/>
          <p:nvPr/>
        </p:nvGrpSpPr>
        <p:grpSpPr>
          <a:xfrm>
            <a:off x="7165124" y="421621"/>
            <a:ext cx="4678532" cy="434390"/>
            <a:chOff x="7154115" y="558471"/>
            <a:chExt cx="4678532" cy="43439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4DE7152-1894-4C09-8EED-4C9E2EB84573}"/>
                </a:ext>
              </a:extLst>
            </p:cNvPr>
            <p:cNvSpPr/>
            <p:nvPr/>
          </p:nvSpPr>
          <p:spPr>
            <a:xfrm>
              <a:off x="7154115" y="558471"/>
              <a:ext cx="4678532" cy="4343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sx="98000" sy="98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ko-KR" altLang="en-US" sz="900" kern="0" dirty="0" err="1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가스레인저</a:t>
              </a:r>
              <a:r>
                <a:rPr lang="ko-KR" altLang="en-US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X </a:t>
              </a:r>
              <a:r>
                <a:rPr lang="ko-KR" altLang="en-US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sz="900" kern="0" dirty="0" err="1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메디치교육센터</a:t>
              </a:r>
              <a:endPara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DAE1A60-7FC0-4B52-A36F-2990ECF2BA20}"/>
                </a:ext>
              </a:extLst>
            </p:cNvPr>
            <p:cNvSpPr/>
            <p:nvPr/>
          </p:nvSpPr>
          <p:spPr>
            <a:xfrm>
              <a:off x="11176867" y="604184"/>
              <a:ext cx="585789" cy="342964"/>
            </a:xfrm>
            <a:prstGeom prst="roundRect">
              <a:avLst>
                <a:gd name="adj" fmla="val 50000"/>
              </a:avLst>
            </a:prstGeom>
            <a:solidFill>
              <a:srgbClr val="FF7C8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9C08567-887E-4081-BB3A-1CADBB7210FB}"/>
                </a:ext>
              </a:extLst>
            </p:cNvPr>
            <p:cNvGrpSpPr/>
            <p:nvPr/>
          </p:nvGrpSpPr>
          <p:grpSpPr>
            <a:xfrm>
              <a:off x="11374563" y="659546"/>
              <a:ext cx="190363" cy="232240"/>
              <a:chOff x="8723416" y="848204"/>
              <a:chExt cx="234685" cy="286312"/>
            </a:xfrm>
          </p:grpSpPr>
          <p:sp>
            <p:nvSpPr>
              <p:cNvPr id="18" name="원형: 비어 있음 17">
                <a:extLst>
                  <a:ext uri="{FF2B5EF4-FFF2-40B4-BE49-F238E27FC236}">
                    <a16:creationId xmlns:a16="http://schemas.microsoft.com/office/drawing/2014/main" id="{E5C7CE1B-6D1E-405B-B036-8A34AD309A6B}"/>
                  </a:ext>
                </a:extLst>
              </p:cNvPr>
              <p:cNvSpPr/>
              <p:nvPr/>
            </p:nvSpPr>
            <p:spPr>
              <a:xfrm>
                <a:off x="8723416" y="848204"/>
                <a:ext cx="209550" cy="209550"/>
              </a:xfrm>
              <a:prstGeom prst="donut">
                <a:avLst>
                  <a:gd name="adj" fmla="val 1476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15A6BE7E-43DA-4A02-B407-47D978AD7EBC}"/>
                  </a:ext>
                </a:extLst>
              </p:cNvPr>
              <p:cNvSpPr/>
              <p:nvPr/>
            </p:nvSpPr>
            <p:spPr>
              <a:xfrm rot="18900000">
                <a:off x="8922101" y="990516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AB8718F-093F-4748-943E-A908B838C1C4}"/>
              </a:ext>
            </a:extLst>
          </p:cNvPr>
          <p:cNvSpPr/>
          <p:nvPr/>
        </p:nvSpPr>
        <p:spPr>
          <a:xfrm>
            <a:off x="356254" y="109220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3600" b="1" dirty="0">
                <a:latin typeface="배달의민족 한나체 Air"/>
              </a:rPr>
              <a:t>가스 공급 예측 모델링</a:t>
            </a:r>
            <a:r>
              <a:rPr lang="ko-KR" altLang="en-US" sz="3600" dirty="0">
                <a:latin typeface="배달의민족 한나체 Air"/>
              </a:rPr>
              <a:t>을</a:t>
            </a: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623793-6D3F-4627-B518-6F1FF23C9BAE}"/>
              </a:ext>
            </a:extLst>
          </p:cNvPr>
          <p:cNvSpPr txBox="1"/>
          <p:nvPr/>
        </p:nvSpPr>
        <p:spPr>
          <a:xfrm>
            <a:off x="878322" y="1377336"/>
            <a:ext cx="948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6B35C3-B71C-435C-8B51-B0289B37944E}"/>
              </a:ext>
            </a:extLst>
          </p:cNvPr>
          <p:cNvSpPr txBox="1"/>
          <p:nvPr/>
        </p:nvSpPr>
        <p:spPr>
          <a:xfrm>
            <a:off x="579044" y="1256103"/>
            <a:ext cx="3647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천연가스의 역할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95ED35A-94FB-4C44-B02D-6B4F2ED3A728}"/>
              </a:ext>
            </a:extLst>
          </p:cNvPr>
          <p:cNvGrpSpPr/>
          <p:nvPr/>
        </p:nvGrpSpPr>
        <p:grpSpPr>
          <a:xfrm>
            <a:off x="1602021" y="2583657"/>
            <a:ext cx="3647958" cy="2415347"/>
            <a:chOff x="1051105" y="2583659"/>
            <a:chExt cx="3647958" cy="241534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4BC7A0-6A6F-4EB3-AFDC-4CE635085993}"/>
                </a:ext>
              </a:extLst>
            </p:cNvPr>
            <p:cNvSpPr txBox="1"/>
            <p:nvPr/>
          </p:nvSpPr>
          <p:spPr>
            <a:xfrm>
              <a:off x="1496893" y="4191923"/>
              <a:ext cx="2969014" cy="8070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0" i="0" dirty="0">
                  <a:solidFill>
                    <a:srgbClr val="222222"/>
                  </a:solidFill>
                  <a:effectLst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화석연료 중 </a:t>
              </a:r>
              <a:endParaRPr lang="en-US" altLang="ko-KR" b="0" i="0" dirty="0">
                <a:solidFill>
                  <a:srgbClr val="222222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/>
              <a:r>
                <a:rPr lang="ko-KR" altLang="en-US" b="0" i="0" dirty="0">
                  <a:solidFill>
                    <a:srgbClr val="222222"/>
                  </a:solidFill>
                  <a:effectLst/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가장 환경 친화적</a:t>
              </a:r>
              <a:endPara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8AF9209-9713-47CE-8872-B657C618C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0130" y="2852408"/>
              <a:ext cx="1220738" cy="122073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4584073-5299-45FF-8EEE-509B78C5F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869" y="3049123"/>
              <a:ext cx="1220738" cy="122073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73F145-D38B-47EE-ACF6-D57435023B5C}"/>
                </a:ext>
              </a:extLst>
            </p:cNvPr>
            <p:cNvSpPr txBox="1"/>
            <p:nvPr/>
          </p:nvSpPr>
          <p:spPr>
            <a:xfrm>
              <a:off x="1051105" y="2583659"/>
              <a:ext cx="3647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1) 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A569CF-871A-4B9F-BE8A-8E5B0B267561}"/>
              </a:ext>
            </a:extLst>
          </p:cNvPr>
          <p:cNvGrpSpPr/>
          <p:nvPr/>
        </p:nvGrpSpPr>
        <p:grpSpPr>
          <a:xfrm>
            <a:off x="6756653" y="2551685"/>
            <a:ext cx="3647958" cy="2447319"/>
            <a:chOff x="7165124" y="2551685"/>
            <a:chExt cx="3647958" cy="244731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FCB359-3EEF-4102-887B-FBD7BE36EB1D}"/>
                </a:ext>
              </a:extLst>
            </p:cNvPr>
            <p:cNvSpPr txBox="1"/>
            <p:nvPr/>
          </p:nvSpPr>
          <p:spPr>
            <a:xfrm>
              <a:off x="7416501" y="4191921"/>
              <a:ext cx="3278606" cy="8070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수소에너지원 추출 및 </a:t>
              </a:r>
              <a:br>
                <a:rPr lang="en-US" altLang="ko-KR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</a:br>
              <a:r>
                <a: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탄소중립 사회로의 발판 구축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9E9F8CA-17D7-4561-B27F-D2E740E86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0210" y="2852408"/>
              <a:ext cx="1220738" cy="1220738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73C8BB3-DE95-43C2-B549-393D8D29D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8714" y="2852408"/>
              <a:ext cx="1220738" cy="122073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5FE186-9799-4658-B2E2-A3C9BF6DACAA}"/>
                </a:ext>
              </a:extLst>
            </p:cNvPr>
            <p:cNvSpPr txBox="1"/>
            <p:nvPr/>
          </p:nvSpPr>
          <p:spPr>
            <a:xfrm>
              <a:off x="7165124" y="2551685"/>
              <a:ext cx="3647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2)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097B27-2C6E-4978-ABB2-680423C41073}"/>
              </a:ext>
            </a:extLst>
          </p:cNvPr>
          <p:cNvSpPr/>
          <p:nvPr/>
        </p:nvSpPr>
        <p:spPr>
          <a:xfrm>
            <a:off x="3317" y="2367252"/>
            <a:ext cx="12192000" cy="292839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천연가스의 역할이 대두되는 만큼</a:t>
            </a:r>
            <a:endParaRPr lang="en-US" altLang="ko-KR" sz="28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FF7C8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천연가스 공급량 예측 중요</a:t>
            </a:r>
            <a:endParaRPr lang="en-US" altLang="ko-KR" sz="2800" b="1" dirty="0">
              <a:solidFill>
                <a:srgbClr val="FF7C8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2373DF-4C5F-4C66-9895-C671C0611EC9}"/>
              </a:ext>
            </a:extLst>
          </p:cNvPr>
          <p:cNvSpPr txBox="1"/>
          <p:nvPr/>
        </p:nvSpPr>
        <p:spPr>
          <a:xfrm>
            <a:off x="1143459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231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0EC431-A090-44A7-82BD-410F0A05FE5F}"/>
              </a:ext>
            </a:extLst>
          </p:cNvPr>
          <p:cNvSpPr/>
          <p:nvPr/>
        </p:nvSpPr>
        <p:spPr>
          <a:xfrm>
            <a:off x="179561" y="198045"/>
            <a:ext cx="11832879" cy="6461911"/>
          </a:xfrm>
          <a:prstGeom prst="roundRect">
            <a:avLst>
              <a:gd name="adj" fmla="val 2667"/>
            </a:avLst>
          </a:prstGeom>
          <a:solidFill>
            <a:srgbClr val="F5F5F5"/>
          </a:solidFill>
          <a:ln w="41275">
            <a:solidFill>
              <a:schemeClr val="bg1">
                <a:alpha val="64000"/>
              </a:schemeClr>
            </a:solidFill>
          </a:ln>
          <a:effectLst>
            <a:outerShdw blurRad="127000" dist="38100" dir="8100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B115DE-0AA8-4F26-A4C6-5135BD86A79C}"/>
              </a:ext>
            </a:extLst>
          </p:cNvPr>
          <p:cNvSpPr txBox="1"/>
          <p:nvPr/>
        </p:nvSpPr>
        <p:spPr>
          <a:xfrm>
            <a:off x="878322" y="4216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01-2 </a:t>
            </a:r>
            <a:r>
              <a:rPr lang="ko-KR" altLang="en-US" sz="2800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</a:t>
            </a:r>
            <a:r>
              <a:rPr lang="ko-KR" altLang="en-US" sz="2800" b="1" kern="0" dirty="0">
                <a:ln w="317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목표</a:t>
            </a:r>
            <a:endParaRPr lang="en-US" altLang="ko-KR" sz="2800" kern="0" dirty="0">
              <a:ln w="317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476441F9-8F56-4590-BFDE-2CA861CAB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411235"/>
            <a:ext cx="522068" cy="47274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3D862C-CF8D-41BC-9A5E-94E9066F0C9E}"/>
              </a:ext>
            </a:extLst>
          </p:cNvPr>
          <p:cNvGrpSpPr/>
          <p:nvPr/>
        </p:nvGrpSpPr>
        <p:grpSpPr>
          <a:xfrm>
            <a:off x="7165124" y="421621"/>
            <a:ext cx="4678532" cy="434390"/>
            <a:chOff x="7154115" y="558471"/>
            <a:chExt cx="4678532" cy="43439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4DE7152-1894-4C09-8EED-4C9E2EB84573}"/>
                </a:ext>
              </a:extLst>
            </p:cNvPr>
            <p:cNvSpPr/>
            <p:nvPr/>
          </p:nvSpPr>
          <p:spPr>
            <a:xfrm>
              <a:off x="7154115" y="558471"/>
              <a:ext cx="4678532" cy="4343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sx="98000" sy="98000" algn="tl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ko-KR" altLang="en-US" sz="900" kern="0" dirty="0" err="1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가스레인저</a:t>
              </a:r>
              <a:r>
                <a:rPr lang="ko-KR" altLang="en-US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en-US" altLang="ko-KR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X </a:t>
              </a:r>
              <a:r>
                <a:rPr lang="ko-KR" altLang="en-US" sz="900" kern="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sz="900" kern="0" dirty="0" err="1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메디치교육센터</a:t>
              </a:r>
              <a:endParaRPr lang="en-US" altLang="ko-KR" sz="900" kern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DAE1A60-7FC0-4B52-A36F-2990ECF2BA20}"/>
                </a:ext>
              </a:extLst>
            </p:cNvPr>
            <p:cNvSpPr/>
            <p:nvPr/>
          </p:nvSpPr>
          <p:spPr>
            <a:xfrm>
              <a:off x="11176867" y="604184"/>
              <a:ext cx="585789" cy="342964"/>
            </a:xfrm>
            <a:prstGeom prst="roundRect">
              <a:avLst>
                <a:gd name="adj" fmla="val 50000"/>
              </a:avLst>
            </a:prstGeom>
            <a:solidFill>
              <a:srgbClr val="FF7C8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9C08567-887E-4081-BB3A-1CADBB7210FB}"/>
                </a:ext>
              </a:extLst>
            </p:cNvPr>
            <p:cNvGrpSpPr/>
            <p:nvPr/>
          </p:nvGrpSpPr>
          <p:grpSpPr>
            <a:xfrm>
              <a:off x="11374563" y="659546"/>
              <a:ext cx="190363" cy="232240"/>
              <a:chOff x="8723416" y="848204"/>
              <a:chExt cx="234685" cy="286312"/>
            </a:xfrm>
          </p:grpSpPr>
          <p:sp>
            <p:nvSpPr>
              <p:cNvPr id="18" name="원형: 비어 있음 17">
                <a:extLst>
                  <a:ext uri="{FF2B5EF4-FFF2-40B4-BE49-F238E27FC236}">
                    <a16:creationId xmlns:a16="http://schemas.microsoft.com/office/drawing/2014/main" id="{E5C7CE1B-6D1E-405B-B036-8A34AD309A6B}"/>
                  </a:ext>
                </a:extLst>
              </p:cNvPr>
              <p:cNvSpPr/>
              <p:nvPr/>
            </p:nvSpPr>
            <p:spPr>
              <a:xfrm>
                <a:off x="8723416" y="848204"/>
                <a:ext cx="209550" cy="209550"/>
              </a:xfrm>
              <a:prstGeom prst="donut">
                <a:avLst>
                  <a:gd name="adj" fmla="val 1476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15A6BE7E-43DA-4A02-B407-47D978AD7EBC}"/>
                  </a:ext>
                </a:extLst>
              </p:cNvPr>
              <p:cNvSpPr/>
              <p:nvPr/>
            </p:nvSpPr>
            <p:spPr>
              <a:xfrm rot="18900000">
                <a:off x="8922101" y="990516"/>
                <a:ext cx="36000" cy="14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AB8718F-093F-4748-943E-A908B838C1C4}"/>
              </a:ext>
            </a:extLst>
          </p:cNvPr>
          <p:cNvSpPr/>
          <p:nvPr/>
        </p:nvSpPr>
        <p:spPr>
          <a:xfrm>
            <a:off x="356254" y="1092205"/>
            <a:ext cx="11503747" cy="5420387"/>
          </a:xfrm>
          <a:prstGeom prst="roundRect">
            <a:avLst>
              <a:gd name="adj" fmla="val 2642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chemeClr val="tx1"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3600" b="1" dirty="0">
                <a:latin typeface="배달의민족 한나체 Air"/>
              </a:rPr>
              <a:t>가스 공급 예측 모델링</a:t>
            </a:r>
            <a:r>
              <a:rPr lang="ko-KR" altLang="en-US" sz="3600" dirty="0">
                <a:latin typeface="배달의민족 한나체 Air"/>
              </a:rPr>
              <a:t>을</a:t>
            </a:r>
            <a:endParaRPr lang="en-US" altLang="ko-KR" sz="3600" b="1" kern="0" dirty="0">
              <a:ln w="3175">
                <a:noFill/>
              </a:ln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8F5342F-4AEF-42ED-B083-59F62EF1A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050" y="1462228"/>
            <a:ext cx="4074154" cy="407415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4068925-447B-4AC7-B5EB-F7BFA1BFD116}"/>
              </a:ext>
            </a:extLst>
          </p:cNvPr>
          <p:cNvSpPr txBox="1"/>
          <p:nvPr/>
        </p:nvSpPr>
        <p:spPr>
          <a:xfrm>
            <a:off x="3926322" y="5906405"/>
            <a:ext cx="45979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solidFill>
                  <a:srgbClr val="2222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⇒ </a:t>
            </a:r>
            <a:r>
              <a:rPr lang="ko-KR" altLang="en-US" sz="2200" dirty="0">
                <a:solidFill>
                  <a:srgbClr val="22222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천연가스 공급량 예측 모델 구축</a:t>
            </a:r>
            <a:endParaRPr lang="en-US" altLang="ko-KR" sz="2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1E3F49-00C2-4DDB-9551-9C81A15E1B61}"/>
              </a:ext>
            </a:extLst>
          </p:cNvPr>
          <p:cNvSpPr txBox="1"/>
          <p:nvPr/>
        </p:nvSpPr>
        <p:spPr>
          <a:xfrm>
            <a:off x="11434597" y="6190158"/>
            <a:ext cx="458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endParaRPr lang="ko-KR" altLang="en-US" sz="1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16995"/>
      </p:ext>
    </p:extLst>
  </p:cSld>
  <p:clrMapOvr>
    <a:masterClrMapping/>
  </p:clrMapOvr>
</p:sld>
</file>

<file path=ppt/theme/theme1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2736</TotalTime>
  <Words>1622</Words>
  <Application>Microsoft Office PowerPoint</Application>
  <PresentationFormat>와이드스크린</PresentationFormat>
  <Paragraphs>365</Paragraphs>
  <Slides>41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나눔고딕 ExtraBold</vt:lpstr>
      <vt:lpstr>배달의민족 도현</vt:lpstr>
      <vt:lpstr>Cambria Math</vt:lpstr>
      <vt:lpstr>맑은 고딕</vt:lpstr>
      <vt:lpstr>Arial</vt:lpstr>
      <vt:lpstr>배달의민족 한나체 Air</vt:lpstr>
      <vt:lpstr>나눔고딕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현주 유</cp:lastModifiedBy>
  <cp:revision>38</cp:revision>
  <dcterms:created xsi:type="dcterms:W3CDTF">2021-10-13T06:13:42Z</dcterms:created>
  <dcterms:modified xsi:type="dcterms:W3CDTF">2021-11-16T07:56:41Z</dcterms:modified>
</cp:coreProperties>
</file>